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2"/>
  </p:notesMasterIdLst>
  <p:handoutMasterIdLst>
    <p:handoutMasterId r:id="rId53"/>
  </p:handoutMasterIdLst>
  <p:sldIdLst>
    <p:sldId id="399" r:id="rId2"/>
    <p:sldId id="400" r:id="rId3"/>
    <p:sldId id="380" r:id="rId4"/>
    <p:sldId id="404" r:id="rId5"/>
    <p:sldId id="381" r:id="rId6"/>
    <p:sldId id="311" r:id="rId7"/>
    <p:sldId id="316" r:id="rId8"/>
    <p:sldId id="312" r:id="rId9"/>
    <p:sldId id="313" r:id="rId10"/>
    <p:sldId id="314" r:id="rId11"/>
    <p:sldId id="378" r:id="rId12"/>
    <p:sldId id="315" r:id="rId13"/>
    <p:sldId id="317" r:id="rId14"/>
    <p:sldId id="318" r:id="rId15"/>
    <p:sldId id="322" r:id="rId16"/>
    <p:sldId id="390" r:id="rId17"/>
    <p:sldId id="384" r:id="rId18"/>
    <p:sldId id="379" r:id="rId19"/>
    <p:sldId id="391" r:id="rId20"/>
    <p:sldId id="321" r:id="rId21"/>
    <p:sldId id="331" r:id="rId22"/>
    <p:sldId id="401" r:id="rId23"/>
    <p:sldId id="406" r:id="rId24"/>
    <p:sldId id="402" r:id="rId25"/>
    <p:sldId id="403" r:id="rId26"/>
    <p:sldId id="408" r:id="rId27"/>
    <p:sldId id="392" r:id="rId28"/>
    <p:sldId id="326" r:id="rId29"/>
    <p:sldId id="324" r:id="rId30"/>
    <p:sldId id="327" r:id="rId31"/>
    <p:sldId id="407" r:id="rId32"/>
    <p:sldId id="323" r:id="rId33"/>
    <p:sldId id="328" r:id="rId34"/>
    <p:sldId id="329" r:id="rId35"/>
    <p:sldId id="389" r:id="rId36"/>
    <p:sldId id="395" r:id="rId37"/>
    <p:sldId id="396" r:id="rId38"/>
    <p:sldId id="398" r:id="rId39"/>
    <p:sldId id="393" r:id="rId40"/>
    <p:sldId id="394" r:id="rId41"/>
    <p:sldId id="350" r:id="rId42"/>
    <p:sldId id="354" r:id="rId43"/>
    <p:sldId id="351" r:id="rId44"/>
    <p:sldId id="383" r:id="rId45"/>
    <p:sldId id="374" r:id="rId46"/>
    <p:sldId id="385" r:id="rId47"/>
    <p:sldId id="386" r:id="rId48"/>
    <p:sldId id="375" r:id="rId49"/>
    <p:sldId id="405" r:id="rId50"/>
    <p:sldId id="397" r:id="rId51"/>
  </p:sldIdLst>
  <p:sldSz cx="9144000" cy="6858000" type="screen4x3"/>
  <p:notesSz cx="6858000" cy="8839200"/>
  <p:defaultTextStyle>
    <a:defPPr>
      <a:defRPr lang="en-US"/>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78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55" autoAdjust="0"/>
    <p:restoredTop sz="76456" autoAdjust="0"/>
  </p:normalViewPr>
  <p:slideViewPr>
    <p:cSldViewPr>
      <p:cViewPr varScale="1">
        <p:scale>
          <a:sx n="40" d="100"/>
          <a:sy n="40" d="100"/>
        </p:scale>
        <p:origin x="1286" y="43"/>
      </p:cViewPr>
      <p:guideLst>
        <p:guide orient="horz" pos="4319"/>
        <p:guide pos="5759"/>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1512"/>
    </p:cViewPr>
  </p:sorterViewPr>
  <p:notesViewPr>
    <p:cSldViewPr>
      <p:cViewPr>
        <p:scale>
          <a:sx n="75" d="100"/>
          <a:sy n="75" d="100"/>
        </p:scale>
        <p:origin x="-1320" y="-72"/>
      </p:cViewPr>
      <p:guideLst>
        <p:guide orient="horz" pos="278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48.xml"/><Relationship Id="rId3" Type="http://schemas.openxmlformats.org/officeDocument/2006/relationships/slide" Target="slides/slide17.xml"/><Relationship Id="rId7" Type="http://schemas.openxmlformats.org/officeDocument/2006/relationships/slide" Target="slides/slide47.xml"/><Relationship Id="rId2" Type="http://schemas.openxmlformats.org/officeDocument/2006/relationships/slide" Target="slides/slide5.xml"/><Relationship Id="rId1" Type="http://schemas.openxmlformats.org/officeDocument/2006/relationships/slide" Target="slides/slide3.xml"/><Relationship Id="rId6" Type="http://schemas.openxmlformats.org/officeDocument/2006/relationships/slide" Target="slides/slide46.xml"/><Relationship Id="rId5" Type="http://schemas.openxmlformats.org/officeDocument/2006/relationships/slide" Target="slides/slide45.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63052904-A00C-4E87-A009-158DBEC1D9B2}" type="slidenum">
              <a:rPr lang="es-ES_tradnl"/>
              <a:pPr>
                <a:defRPr/>
              </a:pPr>
              <a:t>‹Nº›</a:t>
            </a:fld>
            <a:endParaRPr lang="es-ES_tradnl"/>
          </a:p>
        </p:txBody>
      </p:sp>
    </p:spTree>
    <p:extLst>
      <p:ext uri="{BB962C8B-B14F-4D97-AF65-F5344CB8AC3E}">
        <p14:creationId xmlns:p14="http://schemas.microsoft.com/office/powerpoint/2010/main" val="415184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46084" name="Rectangle 4"/>
          <p:cNvSpPr>
            <a:spLocks noGrp="1" noRot="1" noChangeAspect="1" noChangeArrowheads="1" noTextEdit="1"/>
          </p:cNvSpPr>
          <p:nvPr>
            <p:ph type="sldImg" idx="2"/>
          </p:nvPr>
        </p:nvSpPr>
        <p:spPr bwMode="auto">
          <a:xfrm>
            <a:off x="1219200" y="663575"/>
            <a:ext cx="4419600" cy="33147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198938"/>
            <a:ext cx="5029200" cy="3976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17F777C6-9015-4602-80FD-F9039CE1C6D7}" type="slidenum">
              <a:rPr lang="es-ES_tradnl"/>
              <a:pPr>
                <a:defRPr/>
              </a:pPr>
              <a:t>‹Nº›</a:t>
            </a:fld>
            <a:endParaRPr lang="es-ES_tradnl"/>
          </a:p>
        </p:txBody>
      </p:sp>
    </p:spTree>
    <p:extLst>
      <p:ext uri="{BB962C8B-B14F-4D97-AF65-F5344CB8AC3E}">
        <p14:creationId xmlns:p14="http://schemas.microsoft.com/office/powerpoint/2010/main" val="42878749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1220788" y="663575"/>
            <a:ext cx="4418012" cy="3313113"/>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10</a:t>
            </a:r>
          </a:p>
          <a:p>
            <a:pPr algn="ctr"/>
            <a:r>
              <a:rPr lang="es-MX" sz="1800" b="1" dirty="0">
                <a:latin typeface="Verdana" pitchFamily="34" charset="0"/>
              </a:rPr>
              <a:t>3-0-8 Tecbared-Introcom-10-2021-1.pptx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A0F422-18DC-4025-AFC3-386FFEF37BFA}" type="slidenum">
              <a:rPr lang="es-ES_tradnl" smtClean="0"/>
              <a:pPr/>
              <a:t>30</a:t>
            </a:fld>
            <a:endParaRPr lang="es-ES_tradnl"/>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198938"/>
            <a:ext cx="5251450" cy="3976687"/>
          </a:xfrm>
          <a:noFill/>
          <a:ln/>
        </p:spPr>
        <p:txBody>
          <a:bodyPr/>
          <a:lstStyle/>
          <a:p>
            <a:pPr>
              <a:lnSpc>
                <a:spcPct val="80000"/>
              </a:lnSpc>
            </a:pPr>
            <a:r>
              <a:rPr lang="es-ES" sz="800"/>
              <a:t>Son un elemento opcional en la comunicación entre terminales H.323. No obstante, son el elemento más importante de una red H.323. Actúan como punto central de todas las llamadas dentro de una zona, proporcionan servicios a los terminales registrados y realizan el control de las llamadas.</a:t>
            </a:r>
          </a:p>
          <a:p>
            <a:pPr>
              <a:lnSpc>
                <a:spcPct val="80000"/>
              </a:lnSpc>
            </a:pPr>
            <a:r>
              <a:rPr lang="es-ES" sz="800"/>
              <a:t>De alguna forma, el Gatekeeper H.323 actúa como un conmutador virtual.</a:t>
            </a:r>
          </a:p>
          <a:p>
            <a:pPr>
              <a:lnSpc>
                <a:spcPct val="80000"/>
              </a:lnSpc>
            </a:pPr>
            <a:r>
              <a:rPr lang="es-ES" sz="800"/>
              <a:t>Los Gatekeepers proporcionan dos importantes funciones de control de llamada:</a:t>
            </a:r>
          </a:p>
          <a:p>
            <a:pPr>
              <a:lnSpc>
                <a:spcPct val="80000"/>
              </a:lnSpc>
            </a:pPr>
            <a:r>
              <a:rPr lang="es-ES" sz="800" b="1"/>
              <a:t>Traducción de direcciones</a:t>
            </a:r>
            <a:r>
              <a:rPr lang="es-ES" sz="800"/>
              <a:t> desde alias de la red H.323 a direcciones IP o IPX, tal y como está especificado en RAS.</a:t>
            </a:r>
          </a:p>
          <a:p>
            <a:pPr>
              <a:lnSpc>
                <a:spcPct val="80000"/>
              </a:lnSpc>
            </a:pPr>
            <a:r>
              <a:rPr lang="es-ES" sz="800" b="1"/>
              <a:t>Gestión de ancho de banda</a:t>
            </a:r>
            <a:r>
              <a:rPr lang="es-ES" sz="800"/>
              <a:t>, también especificado en RAS. Por ejemplo, si un administrador de red ha especificado un umbral para el número de conferencias simultáneas, el Gatekeeper puede rechazar hacer más conexiones cuando se ha alcanzado dicho umbral. El efecto es limitar el ancho de banda total de las conferencias a alguna fracción del total existente para permitir que la capacidad remanente se use para e-mail, transferencias de archivos y otros protocolos.</a:t>
            </a:r>
          </a:p>
          <a:p>
            <a:pPr>
              <a:lnSpc>
                <a:spcPct val="80000"/>
              </a:lnSpc>
            </a:pPr>
            <a:r>
              <a:rPr lang="es-ES" sz="800"/>
              <a:t>A la colección de todos los Terminales, Gateways y MCU’s gestionados por un Gatekeeper se le conoce como Zona H.323.</a:t>
            </a:r>
          </a:p>
          <a:p>
            <a:pPr>
              <a:lnSpc>
                <a:spcPct val="80000"/>
              </a:lnSpc>
            </a:pPr>
            <a:r>
              <a:rPr lang="es-ES" sz="800"/>
              <a:t>Una característica opcional, pero valiosa de los Gatekeepers es la habilidad para enrutar llamadas. Si se enruta la llamada por un Gatekeeper, esta puede ser controlada más efectivamente.</a:t>
            </a:r>
          </a:p>
          <a:p>
            <a:pPr>
              <a:lnSpc>
                <a:spcPct val="80000"/>
              </a:lnSpc>
            </a:pPr>
            <a:r>
              <a:rPr lang="es-ES" sz="800"/>
              <a:t>Los proveedores de servicio necesitan esta característica para facturar por las llamadas realizadas a través de su red (Toll). Este servicio también puede ser usado para reenrutar una llamada a otro terminal en caso de estar no disponible el terminal llamado inicialmente. Además con esta característica un Gatekeeper puede tomar decisiones que involucren el balanceo entre varios gateways. Por ejemplo, si una llamada es enrutada por un Gatekeeper, ese Gatekeeper puede re-enrutar la llamada a uno de varios gateways basándose en alguna lógica de enrutamiento propietaria.</a:t>
            </a:r>
          </a:p>
          <a:p>
            <a:pPr>
              <a:lnSpc>
                <a:spcPct val="80000"/>
              </a:lnSpc>
            </a:pPr>
            <a:r>
              <a:rPr lang="es-ES" sz="800"/>
              <a:t>Mientras que un Gatekeeper está lógicamente separado de los extremos de una conferencia H.323, los fabricantes pueden elegir incorporar la funcionalidad del Gatekeeper dentro de la implementación física de los Gateways y de los MCU’s.</a:t>
            </a:r>
          </a:p>
          <a:p>
            <a:pPr>
              <a:lnSpc>
                <a:spcPct val="80000"/>
              </a:lnSpc>
            </a:pPr>
            <a:r>
              <a:rPr lang="es-ES" sz="800"/>
              <a:t>A pesar de que el Gatekeeper no es un elemento obligatorio, sí existe, los terminales deben usarlo. RAS define para estos la traducción de direcciones, control de admisión, control de ancho de banda y gestión de zonas.</a:t>
            </a:r>
          </a:p>
          <a:p>
            <a:pPr>
              <a:lnSpc>
                <a:spcPct val="80000"/>
              </a:lnSpc>
            </a:pPr>
            <a:r>
              <a:rPr lang="es-ES" sz="800"/>
              <a:t>Los Gatekeepers juegan también un rol importante en las conexiones multipunto. Para soportar conferencias multipunto, los usuarios podrían emplear un Gatekeeper para recibir los canales de control H.245 desde dos terminales en una conferencia punto a punto. Cuando la conferencia cambia a multipunto, el Gatekeeper puede redireccionar el Canal de Control H.245 a un controlador multipunto (MC). El Gatekeeper no necesita procesar la señalización H.245, solo necesita pasarla entre los terminales o entre los terminales y el MC.</a:t>
            </a:r>
          </a:p>
          <a:p>
            <a:pPr>
              <a:lnSpc>
                <a:spcPct val="80000"/>
              </a:lnSpc>
            </a:pPr>
            <a:r>
              <a:rPr lang="es-ES" sz="800"/>
              <a:t>Las redes que posean un Gateway pueden también tener un Gatekeeper para traducir llamadas entrantes E.164 (número de teléfono convencional) a direcciones de transporte. Debido a que una zona está definida por su Gatekeeper, las entidades H.323 que contengan un Gatekeeper interno necesitan de un mecanismo para desactivar su funcionamiento cuando hay varias entidades H.323 que contienen un Gatekeeper dentro de la red, las entidades pueden ser configuradas para estar en la misma Zona.</a:t>
            </a:r>
          </a:p>
          <a:p>
            <a:pPr>
              <a:lnSpc>
                <a:spcPct val="80000"/>
              </a:lnSpc>
            </a:pPr>
            <a:r>
              <a:rPr lang="es-ES" sz="800"/>
              <a:t>Existen dos formas para que un terminal se registre en un Gatekeeper, si sabe su IP entonces envía un mensaje de registro unicast a esta dirección o bien envía un mensaje multicast de descubrimiento del Gatekeeper (GRQ) que pregunta, ¿Quién es mi Gatekeeper?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A0F422-18DC-4025-AFC3-386FFEF37BFA}" type="slidenum">
              <a:rPr lang="es-ES_tradnl" smtClean="0"/>
              <a:pPr/>
              <a:t>31</a:t>
            </a:fld>
            <a:endParaRPr lang="es-ES_tradnl"/>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198938"/>
            <a:ext cx="5251450" cy="3976687"/>
          </a:xfrm>
          <a:noFill/>
          <a:ln/>
        </p:spPr>
        <p:txBody>
          <a:bodyPr/>
          <a:lstStyle/>
          <a:p>
            <a:pPr>
              <a:lnSpc>
                <a:spcPct val="80000"/>
              </a:lnSpc>
            </a:pPr>
            <a:endParaRPr lang="es-ES" sz="800" dirty="0"/>
          </a:p>
        </p:txBody>
      </p:sp>
    </p:spTree>
    <p:extLst>
      <p:ext uri="{BB962C8B-B14F-4D97-AF65-F5344CB8AC3E}">
        <p14:creationId xmlns:p14="http://schemas.microsoft.com/office/powerpoint/2010/main" val="318570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6200" y="8397875"/>
            <a:ext cx="2971800" cy="441325"/>
          </a:xfrm>
          <a:prstGeom prst="rect">
            <a:avLst/>
          </a:prstGeom>
          <a:noFill/>
          <a:ln w="9525">
            <a:noFill/>
            <a:miter lim="800000"/>
            <a:headEnd/>
            <a:tailEnd/>
          </a:ln>
        </p:spPr>
        <p:txBody>
          <a:bodyPr anchor="b"/>
          <a:lstStyle/>
          <a:p>
            <a:pPr algn="r"/>
            <a:fld id="{7ABE848A-F174-4301-8C57-348A4DAC5C88}" type="slidenum">
              <a:rPr lang="es-ES_tradnl" sz="1200">
                <a:latin typeface="Times New Roman" pitchFamily="18" charset="0"/>
              </a:rPr>
              <a:pPr algn="r"/>
              <a:t>38</a:t>
            </a:fld>
            <a:endParaRPr lang="es-ES_tradnl" sz="1200">
              <a:latin typeface="Times New Roman"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858BF87-3788-43C9-AC51-5BD0112E7347}" type="slidenum">
              <a:rPr lang="es-ES_tradnl" smtClean="0"/>
              <a:pPr/>
              <a:t>39</a:t>
            </a:fld>
            <a:endParaRPr lang="es-ES_tradnl"/>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53C35ED-508B-412F-88C0-0530946CAB9E}" type="slidenum">
              <a:rPr lang="es-ES_tradnl" smtClean="0"/>
              <a:pPr/>
              <a:t>40</a:t>
            </a:fld>
            <a:endParaRPr lang="es-ES_tradnl"/>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lvl="1"/>
            <a:r>
              <a:rPr lang="es-ES" sz="1000" b="1" dirty="0"/>
              <a:t>Proxy Server</a:t>
            </a:r>
            <a:r>
              <a:rPr lang="es-ES" sz="1000" dirty="0"/>
              <a:t>: retransmiten solicitudes y deciden a qué otro servidor deben remitir, alterando los campos de la solicitud en caso necesario. Es una entidad intermedia que actúa como cliente y servidor con el propósito de establecer llamadas entre los usuarios. Este servidor tienen una funcionalidad semejante a la de un Proxy HTTP que tiene una tarea de encaminar las peticiones que recibe de otras entidades más próximas al destinatario. Existen dos tipos de Proxy Servers: </a:t>
            </a:r>
            <a:r>
              <a:rPr lang="es-ES" sz="1000" dirty="0" err="1"/>
              <a:t>Statefull</a:t>
            </a:r>
            <a:r>
              <a:rPr lang="es-ES" sz="1000" dirty="0"/>
              <a:t> Proxy y </a:t>
            </a:r>
            <a:r>
              <a:rPr lang="es-ES" sz="1000" dirty="0" err="1"/>
              <a:t>Stateless</a:t>
            </a:r>
            <a:r>
              <a:rPr lang="es-ES" sz="1000" dirty="0"/>
              <a:t> Proxy.</a:t>
            </a:r>
          </a:p>
          <a:p>
            <a:pPr lvl="2"/>
            <a:r>
              <a:rPr lang="es-ES" sz="1000" b="1" dirty="0" err="1"/>
              <a:t>Statefull</a:t>
            </a:r>
            <a:r>
              <a:rPr lang="es-ES" sz="1000" b="1" dirty="0"/>
              <a:t> Proxy</a:t>
            </a:r>
            <a:r>
              <a:rPr lang="es-ES" sz="1000" dirty="0"/>
              <a:t>: mantienen el estado de las transacciones durante el procesamiento de las peticiones. Permite división de una petición en varias (</a:t>
            </a:r>
            <a:r>
              <a:rPr lang="es-ES" sz="1000" dirty="0" err="1"/>
              <a:t>forking</a:t>
            </a:r>
            <a:r>
              <a:rPr lang="es-ES" sz="1000" dirty="0"/>
              <a:t>), con la finalidad de la localización en paralelo de la llamada y obtener la mejor respuesta para enviarla al usuario que realizó la llamada.</a:t>
            </a:r>
          </a:p>
          <a:p>
            <a:pPr lvl="2"/>
            <a:r>
              <a:rPr lang="es-ES" sz="1000" b="1" dirty="0" err="1"/>
              <a:t>Stateless</a:t>
            </a:r>
            <a:r>
              <a:rPr lang="es-ES" sz="1000" b="1" dirty="0"/>
              <a:t> Proxy</a:t>
            </a:r>
            <a:r>
              <a:rPr lang="es-ES" sz="1000" dirty="0"/>
              <a:t>: no mantienen el estado de las transacciones durante el procesamiento de las peticiones, únicamente reenvían mensajes.</a:t>
            </a:r>
          </a:p>
          <a:p>
            <a:pPr lvl="1"/>
            <a:r>
              <a:rPr lang="es-ES" sz="1000" b="1" dirty="0"/>
              <a:t>Registrar Server</a:t>
            </a:r>
            <a:r>
              <a:rPr lang="es-ES" sz="1000" dirty="0"/>
              <a:t>: es un servidor que acepta peticiones de registro de los usuarios y guarda la información de estas peticiones para suministrar un servicio de localización y traducción de direcciones en el dominio que controla.</a:t>
            </a:r>
          </a:p>
          <a:p>
            <a:pPr lvl="1"/>
            <a:r>
              <a:rPr lang="es-ES" sz="1000" b="1" dirty="0" err="1"/>
              <a:t>Redirect</a:t>
            </a:r>
            <a:r>
              <a:rPr lang="es-ES" sz="1000" b="1" dirty="0"/>
              <a:t> Server</a:t>
            </a:r>
            <a:r>
              <a:rPr lang="es-ES" sz="1000" dirty="0"/>
              <a:t>: es un servidor que La división de estos servidores es conceptual, cualquiera de ellos puede estar físicamente una única máquina, la división de éstos puede ser por motivos de escalabilidad y rendimiento.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0279881-07DA-4977-8EB3-0B804C1571C0}" type="slidenum">
              <a:rPr lang="es-ES_tradnl" smtClean="0"/>
              <a:pPr/>
              <a:t>44</a:t>
            </a:fld>
            <a:endParaRPr lang="es-ES_tradnl"/>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49</a:t>
            </a:fld>
            <a:endParaRPr lang="es-ES_tradnl"/>
          </a:p>
        </p:txBody>
      </p:sp>
    </p:spTree>
    <p:extLst>
      <p:ext uri="{BB962C8B-B14F-4D97-AF65-F5344CB8AC3E}">
        <p14:creationId xmlns:p14="http://schemas.microsoft.com/office/powerpoint/2010/main" val="250529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397240"/>
            <a:ext cx="2971800" cy="441960"/>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1222375" y="663575"/>
            <a:ext cx="4416425" cy="3313113"/>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AF917C0-49BC-4970-9141-844C9474A825}" type="slidenum">
              <a:rPr lang="es-ES_tradnl" smtClean="0"/>
              <a:pPr/>
              <a:t>3</a:t>
            </a:fld>
            <a:endParaRPr lang="es-ES_tradnl"/>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367213D-F915-4ACD-916E-46A7EB49B6C2}" type="slidenum">
              <a:rPr lang="es-ES_tradnl" smtClean="0"/>
              <a:pPr/>
              <a:t>6</a:t>
            </a:fld>
            <a:endParaRPr lang="es-ES_tradnl"/>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933570E-03AF-4677-BF2C-22F4457B3D57}" type="slidenum">
              <a:rPr lang="es-ES_tradnl" smtClean="0"/>
              <a:pPr/>
              <a:t>7</a:t>
            </a:fld>
            <a:endParaRPr lang="es-ES_tradnl"/>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20</a:t>
            </a:fld>
            <a:endParaRPr lang="es-ES_tradnl"/>
          </a:p>
        </p:txBody>
      </p:sp>
    </p:spTree>
    <p:extLst>
      <p:ext uri="{BB962C8B-B14F-4D97-AF65-F5344CB8AC3E}">
        <p14:creationId xmlns:p14="http://schemas.microsoft.com/office/powerpoint/2010/main" val="105974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25</a:t>
            </a:fld>
            <a:endParaRPr lang="es-ES_tradnl"/>
          </a:p>
        </p:txBody>
      </p:sp>
    </p:spTree>
    <p:extLst>
      <p:ext uri="{BB962C8B-B14F-4D97-AF65-F5344CB8AC3E}">
        <p14:creationId xmlns:p14="http://schemas.microsoft.com/office/powerpoint/2010/main" val="144437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26</a:t>
            </a:fld>
            <a:endParaRPr lang="es-ES_tradnl"/>
          </a:p>
        </p:txBody>
      </p:sp>
    </p:spTree>
    <p:extLst>
      <p:ext uri="{BB962C8B-B14F-4D97-AF65-F5344CB8AC3E}">
        <p14:creationId xmlns:p14="http://schemas.microsoft.com/office/powerpoint/2010/main" val="194117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ABD6E889-AAB9-474F-A135-A86C825AF8CB}" type="slidenum">
              <a:rPr lang="es-ES_tradnl" smtClean="0"/>
              <a:pPr/>
              <a:t>29</a:t>
            </a:fld>
            <a:endParaRPr lang="es-ES_tradnl"/>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s-AR" i="1"/>
              <a:t>Su función es traducir las direcciones y realizar el control de acceso a la red de los teléfonos IP, gateways y MCUs (Unidad Audio conferencia Múltiple). Ofrece otros servicios a las terminales: gestión del ancho de banda y localización de los gateways.</a:t>
            </a:r>
          </a:p>
          <a:p>
            <a:r>
              <a:rPr lang="es-AR" i="1"/>
              <a:t> </a:t>
            </a:r>
          </a:p>
          <a:p>
            <a:r>
              <a:rPr lang="es-AR" i="1"/>
              <a:t>Realiza dos funciones que preservan la integridad de la red corporativa de datos: la traslación de direcciones de los terminales de la LAN a las correspondientes IP o IPX y la gestión del ancho de banda de manera tal que se garantice ancho de banda suficiente para las aplicaciones de datos sobre la LAN.</a:t>
            </a:r>
          </a:p>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5" name="Rectangle 4"/>
          <p:cNvSpPr>
            <a:spLocks noGrp="1" noChangeArrowheads="1"/>
          </p:cNvSpPr>
          <p:nvPr>
            <p:ph type="dt" sz="half" idx="10"/>
          </p:nvPr>
        </p:nvSpPr>
        <p:spPr/>
        <p:txBody>
          <a:bodyPr/>
          <a:lstStyle>
            <a:lvl1pPr>
              <a:defRPr/>
            </a:lvl1pPr>
          </a:lstStyle>
          <a:p>
            <a:pPr>
              <a:defRPr/>
            </a:pPr>
            <a:fld id="{32B5961D-5C1C-46D3-8336-F44C11A7BC6D}" type="datetime1">
              <a:rPr lang="es-ES"/>
              <a:pPr>
                <a:defRPr/>
              </a:pPr>
              <a:t>02/05/2021</a:t>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p:txBody>
          <a:bodyPr/>
          <a:lstStyle>
            <a:lvl1pPr>
              <a:defRPr/>
            </a:lvl1pPr>
          </a:lstStyle>
          <a:p>
            <a:pPr>
              <a:defRPr/>
            </a:pPr>
            <a:fld id="{F4DF9823-C240-4C65-81D4-1127C842477A}"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4ED09510-E7C0-4B20-B7C7-FB1EBD741970}" type="datetime1">
              <a:rPr lang="es-ES"/>
              <a:pPr>
                <a:defRPr/>
              </a:pPr>
              <a:t>02/05/2021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4E7FB049-292E-4E0B-BA24-BCFFE51C21DF}"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AA0824D4-871D-49A8-A4A9-5671772A44CC}" type="datetime1">
              <a:rPr lang="es-ES"/>
              <a:pPr>
                <a:defRPr/>
              </a:pPr>
              <a:t>02/05/2021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AEBCC3F8-BCBD-490B-8950-A3581E45C73A}"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4"/>
          <p:cNvSpPr>
            <a:spLocks noGrp="1" noChangeArrowheads="1"/>
          </p:cNvSpPr>
          <p:nvPr>
            <p:ph type="dt" sz="half" idx="10"/>
          </p:nvPr>
        </p:nvSpPr>
        <p:spPr>
          <a:ln/>
        </p:spPr>
        <p:txBody>
          <a:bodyPr/>
          <a:lstStyle>
            <a:lvl1pPr>
              <a:defRPr/>
            </a:lvl1pPr>
          </a:lstStyle>
          <a:p>
            <a:pPr>
              <a:defRPr/>
            </a:pPr>
            <a:fld id="{0CDA5A33-13FE-4A45-8A3C-5E7CF07AD34C}" type="datetime1">
              <a:rPr lang="es-ES"/>
              <a:pPr>
                <a:defRPr/>
              </a:pPr>
              <a:t>02/05/2021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E857F42F-834E-4CA3-8970-8E7365B996D7}"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C5A36D93-273D-493E-B3FB-67F3C45FDCA3}" type="datetime1">
              <a:rPr lang="es-ES"/>
              <a:pPr>
                <a:defRPr/>
              </a:pPr>
              <a:t>02/05/2021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01DA8BAE-AAA8-4C6E-9486-E876B849AA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87D93D20-C060-4F57-816B-03ADD85CF5AB}" type="datetime1">
              <a:rPr lang="es-ES"/>
              <a:pPr>
                <a:defRPr/>
              </a:pPr>
              <a:t>02/05/2021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952803FB-BCAB-49AC-A91E-2BD34ABFACD1}"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6A577E1B-A3A4-4190-9A57-180A7B85A4E1}" type="datetime1">
              <a:rPr lang="es-ES"/>
              <a:pPr>
                <a:defRPr/>
              </a:pPr>
              <a:t>02/05/2021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7201D6C8-0A93-409D-B585-81E79DCA16BD}"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980A3E5D-B451-4A71-BAB9-768771262A7E}" type="datetime1">
              <a:rPr lang="es-ES"/>
              <a:pPr>
                <a:defRPr/>
              </a:pPr>
              <a:t>02/05/2021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9" name="Rectangle 6"/>
          <p:cNvSpPr>
            <a:spLocks noGrp="1" noChangeArrowheads="1"/>
          </p:cNvSpPr>
          <p:nvPr>
            <p:ph type="sldNum" sz="quarter" idx="12"/>
          </p:nvPr>
        </p:nvSpPr>
        <p:spPr>
          <a:ln/>
        </p:spPr>
        <p:txBody>
          <a:bodyPr/>
          <a:lstStyle>
            <a:lvl1pPr>
              <a:defRPr/>
            </a:lvl1pPr>
          </a:lstStyle>
          <a:p>
            <a:pPr>
              <a:defRPr/>
            </a:pPr>
            <a:fld id="{E68F662A-2790-4C49-BF9C-F6C012C3DD7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F3EA0550-3935-4E6A-B4B5-43CC16496BF2}" type="datetime1">
              <a:rPr lang="es-ES"/>
              <a:pPr>
                <a:defRPr/>
              </a:pPr>
              <a:t>02/05/2021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5" name="Rectangle 6"/>
          <p:cNvSpPr>
            <a:spLocks noGrp="1" noChangeArrowheads="1"/>
          </p:cNvSpPr>
          <p:nvPr>
            <p:ph type="sldNum" sz="quarter" idx="12"/>
          </p:nvPr>
        </p:nvSpPr>
        <p:spPr>
          <a:ln/>
        </p:spPr>
        <p:txBody>
          <a:bodyPr/>
          <a:lstStyle>
            <a:lvl1pPr>
              <a:defRPr/>
            </a:lvl1pPr>
          </a:lstStyle>
          <a:p>
            <a:pPr>
              <a:defRPr/>
            </a:pPr>
            <a:fld id="{9C624A24-8149-4083-BF16-454880A4B7A8}"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14BD389-1161-4AB9-B29F-E2FE9DE95B90}" type="datetime1">
              <a:rPr lang="es-ES"/>
              <a:pPr>
                <a:defRPr/>
              </a:pPr>
              <a:t>02/05/2021</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4" name="Rectangle 6"/>
          <p:cNvSpPr>
            <a:spLocks noGrp="1" noChangeArrowheads="1"/>
          </p:cNvSpPr>
          <p:nvPr>
            <p:ph type="sldNum" sz="quarter" idx="12"/>
          </p:nvPr>
        </p:nvSpPr>
        <p:spPr>
          <a:ln/>
        </p:spPr>
        <p:txBody>
          <a:bodyPr/>
          <a:lstStyle>
            <a:lvl1pPr>
              <a:defRPr/>
            </a:lvl1pPr>
          </a:lstStyle>
          <a:p>
            <a:pPr>
              <a:defRPr/>
            </a:pPr>
            <a:fld id="{6B178039-4B11-4BC5-94DF-52A739689193}"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FD16DCD-85D3-40FA-B7BB-AFFDBF7B2BF5}" type="datetime1">
              <a:rPr lang="es-ES"/>
              <a:pPr>
                <a:defRPr/>
              </a:pPr>
              <a:t>02/05/2021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11DA727F-C2A6-4246-84C2-5936757276B0}"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255E671-7D87-416E-9F80-0F3EBC7CC594}" type="datetime1">
              <a:rPr lang="es-ES"/>
              <a:pPr>
                <a:defRPr/>
              </a:pPr>
              <a:t>02/05/2021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7A2F130A-EEEA-46C4-BF29-178623FCD39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pPr>
              <a:defRPr/>
            </a:pPr>
            <a:fld id="{E11E3A17-FFF7-4EC2-B81F-9998504CA400}" type="datetime1">
              <a:rPr lang="es-ES"/>
              <a:pPr>
                <a:defRPr/>
              </a:pPr>
              <a:t>02/05/2021</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r>
              <a:rPr lang="en-US"/>
              <a:t>Tecnología Básica de Redes</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D2D50D5C-1483-43C5-A6A0-49D79074C018}"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jpe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http://www.3com.com/images/products/en_US/prd_lg_3102_business.gi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11560" y="908720"/>
            <a:ext cx="8064011" cy="2736304"/>
          </a:xfrm>
          <a:solidFill>
            <a:schemeClr val="accent2">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691680" y="4149080"/>
            <a:ext cx="6400800" cy="1752600"/>
          </a:xfrm>
          <a:solidFill>
            <a:schemeClr val="accent2">
              <a:lumMod val="20000"/>
              <a:lumOff val="80000"/>
            </a:schemeClr>
          </a:solidFill>
          <a:ln w="76200">
            <a:solidFill>
              <a:schemeClr val="accent2"/>
            </a:solidFill>
          </a:ln>
        </p:spPr>
        <p:txBody>
          <a:bodyPr/>
          <a:lstStyle/>
          <a:p>
            <a:pPr>
              <a:spcBef>
                <a:spcPct val="0"/>
              </a:spcBef>
            </a:pPr>
            <a:r>
              <a:rPr lang="es-ES_tradnl" sz="2800" b="1" i="1" dirty="0">
                <a:solidFill>
                  <a:schemeClr val="accent2">
                    <a:lumMod val="75000"/>
                  </a:schemeClr>
                </a:solidFill>
                <a:effectLst>
                  <a:outerShdw blurRad="38100" dist="38100" dir="2700000" algn="tl">
                    <a:srgbClr val="FFFFFF"/>
                  </a:outerShdw>
                </a:effectLst>
                <a:latin typeface="Arial" charset="0"/>
              </a:rPr>
              <a:t>Hardware y  Software de Telecomunicaciones </a:t>
            </a:r>
            <a:r>
              <a:rPr lang="es-ES_tradnl" sz="2800" b="1" i="1" dirty="0" err="1">
                <a:solidFill>
                  <a:schemeClr val="accent2">
                    <a:lumMod val="75000"/>
                  </a:schemeClr>
                </a:solidFill>
                <a:effectLst>
                  <a:outerShdw blurRad="38100" dist="38100" dir="2700000" algn="tl">
                    <a:srgbClr val="FFFFFF"/>
                  </a:outerShdw>
                </a:effectLst>
                <a:latin typeface="Arial" charset="0"/>
              </a:rPr>
              <a:t>Nº</a:t>
            </a:r>
            <a:r>
              <a:rPr lang="es-ES_tradnl" sz="2800" b="1" i="1" dirty="0">
                <a:solidFill>
                  <a:schemeClr val="accent2">
                    <a:lumMod val="75000"/>
                  </a:schemeClr>
                </a:solidFill>
                <a:effectLst>
                  <a:outerShdw blurRad="38100" dist="38100" dir="2700000" algn="tl">
                    <a:srgbClr val="FFFFFF"/>
                  </a:outerShdw>
                </a:effectLst>
                <a:latin typeface="Arial" charset="0"/>
              </a:rPr>
              <a:t> </a:t>
            </a:r>
            <a:r>
              <a:rPr lang="es-AR" sz="2800" b="1" i="1" dirty="0">
                <a:solidFill>
                  <a:schemeClr val="accent2">
                    <a:lumMod val="75000"/>
                  </a:schemeClr>
                </a:solidFill>
                <a:effectLst>
                  <a:outerShdw blurRad="38100" dist="38100" dir="2700000" algn="tl">
                    <a:srgbClr val="FFFFFF"/>
                  </a:outerShdw>
                </a:effectLst>
                <a:latin typeface="Arial" charset="0"/>
              </a:rPr>
              <a:t>3</a:t>
            </a:r>
            <a:endParaRPr lang="es-MX" sz="4000" b="1" i="1" dirty="0">
              <a:solidFill>
                <a:schemeClr val="accent2">
                  <a:lumMod val="75000"/>
                </a:schemeClr>
              </a:solidFill>
              <a:latin typeface="Arial" charset="0"/>
            </a:endParaRPr>
          </a:p>
          <a:p>
            <a:pPr>
              <a:spcBef>
                <a:spcPct val="0"/>
              </a:spcBef>
            </a:pPr>
            <a:r>
              <a:rPr lang="es-AR" sz="4000" b="1" i="1" u="sng" dirty="0">
                <a:solidFill>
                  <a:srgbClr val="333399"/>
                </a:solidFill>
                <a:latin typeface="Arial" charset="0"/>
              </a:rPr>
              <a:t>20</a:t>
            </a:r>
            <a:r>
              <a:rPr lang="es-ES" sz="4000" b="1" i="1" u="sng" dirty="0">
                <a:solidFill>
                  <a:srgbClr val="333399"/>
                </a:solidFill>
                <a:latin typeface="Arial" charset="0"/>
              </a:rPr>
              <a:t>21</a:t>
            </a:r>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395536" y="169863"/>
            <a:ext cx="8424936" cy="1196975"/>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Instalación IP</a:t>
            </a:r>
            <a:endParaRPr lang="es-AR" sz="4000" b="1" i="1">
              <a:solidFill>
                <a:schemeClr val="accent2">
                  <a:lumMod val="75000"/>
                </a:schemeClr>
              </a:solidFill>
              <a:effectLst>
                <a:outerShdw blurRad="38100" dist="38100" dir="2700000" algn="tl">
                  <a:srgbClr val="000000"/>
                </a:outerShdw>
              </a:effectLst>
              <a:latin typeface="Arial" charset="0"/>
            </a:endParaRPr>
          </a:p>
        </p:txBody>
      </p:sp>
      <p:grpSp>
        <p:nvGrpSpPr>
          <p:cNvPr id="2" name="1 Grupo"/>
          <p:cNvGrpSpPr/>
          <p:nvPr/>
        </p:nvGrpSpPr>
        <p:grpSpPr>
          <a:xfrm>
            <a:off x="0" y="1628775"/>
            <a:ext cx="9144000" cy="3884613"/>
            <a:chOff x="0" y="1628775"/>
            <a:chExt cx="9144000" cy="3884613"/>
          </a:xfrm>
          <a:solidFill>
            <a:schemeClr val="accent6">
              <a:lumMod val="20000"/>
              <a:lumOff val="80000"/>
            </a:schemeClr>
          </a:solidFill>
        </p:grpSpPr>
        <p:graphicFrame>
          <p:nvGraphicFramePr>
            <p:cNvPr id="3074" name="Object 3"/>
            <p:cNvGraphicFramePr>
              <a:graphicFrameLocks noChangeAspect="1"/>
            </p:cNvGraphicFramePr>
            <p:nvPr>
              <p:extLst>
                <p:ext uri="{D42A27DB-BD31-4B8C-83A1-F6EECF244321}">
                  <p14:modId xmlns:p14="http://schemas.microsoft.com/office/powerpoint/2010/main" val="497574260"/>
                </p:ext>
              </p:extLst>
            </p:nvPr>
          </p:nvGraphicFramePr>
          <p:xfrm>
            <a:off x="0" y="1628775"/>
            <a:ext cx="9144000" cy="3884613"/>
          </p:xfrm>
          <a:graphic>
            <a:graphicData uri="http://schemas.openxmlformats.org/presentationml/2006/ole">
              <mc:AlternateContent xmlns:mc="http://schemas.openxmlformats.org/markup-compatibility/2006">
                <mc:Choice xmlns:v="urn:schemas-microsoft-com:vml" Requires="v">
                  <p:oleObj name="Visio" r:id="rId2" imgW="9901080" imgH="3090240" progId="">
                    <p:embed/>
                  </p:oleObj>
                </mc:Choice>
                <mc:Fallback>
                  <p:oleObj name="Visio" r:id="rId2" imgW="9901080" imgH="309024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775"/>
                          <a:ext cx="9144000" cy="3884613"/>
                        </a:xfrm>
                        <a:prstGeom prst="rect">
                          <a:avLst/>
                        </a:prstGeom>
                        <a:solidFill>
                          <a:srgbClr val="66FFFF"/>
                        </a:solidFill>
                        <a:ln w="38100" cmpd="dbl">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6" name="Picture 4" descr="7940_ds2"/>
            <p:cNvPicPr>
              <a:picLocks noChangeAspect="1" noChangeArrowheads="1"/>
            </p:cNvPicPr>
            <p:nvPr/>
          </p:nvPicPr>
          <p:blipFill>
            <a:blip r:embed="rId4" cstate="print"/>
            <a:srcRect/>
            <a:stretch>
              <a:fillRect/>
            </a:stretch>
          </p:blipFill>
          <p:spPr bwMode="auto">
            <a:xfrm>
              <a:off x="7010400" y="1828800"/>
              <a:ext cx="1143000" cy="833438"/>
            </a:xfrm>
            <a:prstGeom prst="rect">
              <a:avLst/>
            </a:prstGeom>
            <a:grpFill/>
            <a:ln w="9525">
              <a:noFill/>
              <a:miter lim="800000"/>
              <a:headEnd/>
              <a:tailEnd/>
            </a:ln>
          </p:spPr>
        </p:pic>
        <p:pic>
          <p:nvPicPr>
            <p:cNvPr id="3077" name="Picture 5" descr="7940_ds2"/>
            <p:cNvPicPr>
              <a:picLocks noChangeAspect="1" noChangeArrowheads="1"/>
            </p:cNvPicPr>
            <p:nvPr/>
          </p:nvPicPr>
          <p:blipFill>
            <a:blip r:embed="rId4" cstate="print"/>
            <a:srcRect/>
            <a:stretch>
              <a:fillRect/>
            </a:stretch>
          </p:blipFill>
          <p:spPr bwMode="auto">
            <a:xfrm>
              <a:off x="7086600" y="3124200"/>
              <a:ext cx="1143000" cy="833438"/>
            </a:xfrm>
            <a:prstGeom prst="rect">
              <a:avLst/>
            </a:prstGeom>
            <a:grpFill/>
            <a:ln w="9525">
              <a:noFill/>
              <a:miter lim="800000"/>
              <a:headEnd/>
              <a:tailEnd/>
            </a:ln>
          </p:spPr>
        </p:pic>
        <p:pic>
          <p:nvPicPr>
            <p:cNvPr id="3078" name="Picture 6" descr="7940_ds2"/>
            <p:cNvPicPr>
              <a:picLocks noChangeAspect="1" noChangeArrowheads="1"/>
            </p:cNvPicPr>
            <p:nvPr/>
          </p:nvPicPr>
          <p:blipFill>
            <a:blip r:embed="rId4" cstate="print"/>
            <a:srcRect/>
            <a:stretch>
              <a:fillRect/>
            </a:stretch>
          </p:blipFill>
          <p:spPr bwMode="auto">
            <a:xfrm>
              <a:off x="7086600" y="4419600"/>
              <a:ext cx="1143000" cy="833438"/>
            </a:xfrm>
            <a:prstGeom prst="rect">
              <a:avLst/>
            </a:prstGeom>
            <a:grp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251520" y="0"/>
            <a:ext cx="8717382" cy="1219200"/>
          </a:xfrm>
          <a:solidFill>
            <a:schemeClr val="accent6">
              <a:lumMod val="20000"/>
              <a:lumOff val="80000"/>
            </a:schemeClr>
          </a:solidFill>
          <a:ln w="57150" cap="flat" algn="ctr">
            <a:solidFill>
              <a:srgbClr val="3366FF"/>
            </a:solidFill>
          </a:ln>
        </p:spPr>
        <p:txBody>
          <a:bodyPr/>
          <a:lstStyle/>
          <a:p>
            <a:pPr>
              <a:defRPr/>
            </a:pPr>
            <a:r>
              <a:rPr lang="es-MX" sz="4000" b="1" i="1" dirty="0">
                <a:solidFill>
                  <a:schemeClr val="accent2">
                    <a:lumMod val="75000"/>
                  </a:schemeClr>
                </a:solidFill>
                <a:effectLst>
                  <a:outerShdw blurRad="38100" dist="38100" dir="2700000" algn="tl">
                    <a:srgbClr val="000000"/>
                  </a:outerShdw>
                </a:effectLst>
                <a:latin typeface="Arial" charset="0"/>
              </a:rPr>
              <a:t>Esquema de Conexión </a:t>
            </a:r>
            <a:br>
              <a:rPr lang="es-MX" sz="4000" b="1" i="1" dirty="0">
                <a:solidFill>
                  <a:schemeClr val="accent2">
                    <a:lumMod val="75000"/>
                  </a:schemeClr>
                </a:solidFill>
                <a:effectLst>
                  <a:outerShdw blurRad="38100" dist="38100" dir="2700000" algn="tl">
                    <a:srgbClr val="000000"/>
                  </a:outerShdw>
                </a:effectLst>
                <a:latin typeface="Arial" charset="0"/>
              </a:rPr>
            </a:br>
            <a:r>
              <a:rPr lang="es-MX" sz="4000" b="1" i="1" dirty="0">
                <a:solidFill>
                  <a:schemeClr val="accent2">
                    <a:lumMod val="75000"/>
                  </a:schemeClr>
                </a:solidFill>
                <a:effectLst>
                  <a:outerShdw blurRad="38100" dist="38100" dir="2700000" algn="tl">
                    <a:srgbClr val="000000"/>
                  </a:outerShdw>
                </a:effectLst>
                <a:latin typeface="Arial" charset="0"/>
              </a:rPr>
              <a:t>Of.  Remota</a:t>
            </a:r>
            <a:endParaRPr lang="es-ES" sz="4000" b="1" i="1" dirty="0">
              <a:solidFill>
                <a:schemeClr val="accent2">
                  <a:lumMod val="75000"/>
                </a:schemeClr>
              </a:solidFill>
              <a:effectLst>
                <a:outerShdw blurRad="38100" dist="38100" dir="2700000" algn="tl">
                  <a:srgbClr val="000000"/>
                </a:outerShdw>
              </a:effectLst>
              <a:latin typeface="Arial" charset="0"/>
            </a:endParaRPr>
          </a:p>
        </p:txBody>
      </p:sp>
      <p:pic>
        <p:nvPicPr>
          <p:cNvPr id="11267" name="Picture 3" descr="esquema"/>
          <p:cNvPicPr>
            <a:picLocks noChangeAspect="1" noChangeArrowheads="1"/>
          </p:cNvPicPr>
          <p:nvPr/>
        </p:nvPicPr>
        <p:blipFill>
          <a:blip r:embed="rId2" cstate="print"/>
          <a:srcRect/>
          <a:stretch>
            <a:fillRect/>
          </a:stretch>
        </p:blipFill>
        <p:spPr bwMode="auto">
          <a:xfrm>
            <a:off x="251520" y="1219200"/>
            <a:ext cx="8712968" cy="5487988"/>
          </a:xfrm>
          <a:prstGeom prst="rect">
            <a:avLst/>
          </a:prstGeom>
          <a:solidFill>
            <a:schemeClr val="tx1"/>
          </a:solid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3554"/>
                                        </p:tgtEl>
                                        <p:attrNameLst>
                                          <p:attrName>style.visibility</p:attrName>
                                        </p:attrNameLst>
                                      </p:cBhvr>
                                      <p:to>
                                        <p:strVal val="visible"/>
                                      </p:to>
                                    </p:set>
                                    <p:anim calcmode="lin" valueType="num">
                                      <p:cBhvr additive="base">
                                        <p:cTn id="7" dur="500" fill="hold"/>
                                        <p:tgtEl>
                                          <p:spTgt spid="663554"/>
                                        </p:tgtEl>
                                        <p:attrNameLst>
                                          <p:attrName>ppt_x</p:attrName>
                                        </p:attrNameLst>
                                      </p:cBhvr>
                                      <p:tavLst>
                                        <p:tav tm="0">
                                          <p:val>
                                            <p:strVal val="#ppt_x"/>
                                          </p:val>
                                        </p:tav>
                                        <p:tav tm="100000">
                                          <p:val>
                                            <p:strVal val="#ppt_x"/>
                                          </p:val>
                                        </p:tav>
                                      </p:tavLst>
                                    </p:anim>
                                    <p:anim calcmode="lin" valueType="num">
                                      <p:cBhvr additive="base">
                                        <p:cTn id="8" dur="500" fill="hold"/>
                                        <p:tgtEl>
                                          <p:spTgt spid="663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611188" y="188913"/>
            <a:ext cx="7772400" cy="1341437"/>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Proceso de Migración</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4707" name="Text Box 3"/>
          <p:cNvSpPr txBox="1">
            <a:spLocks noChangeArrowheads="1"/>
          </p:cNvSpPr>
          <p:nvPr/>
        </p:nvSpPr>
        <p:spPr bwMode="auto">
          <a:xfrm>
            <a:off x="468313" y="1905000"/>
            <a:ext cx="8352159" cy="3477875"/>
          </a:xfrm>
          <a:prstGeom prst="rect">
            <a:avLst/>
          </a:prstGeom>
          <a:solidFill>
            <a:schemeClr val="accent6">
              <a:lumMod val="20000"/>
              <a:lumOff val="80000"/>
            </a:schemeClr>
          </a:solidFill>
          <a:ln w="57150" cmpd="thinThick">
            <a:solidFill>
              <a:schemeClr val="accent2"/>
            </a:solidFill>
            <a:miter lim="800000"/>
            <a:headEnd/>
            <a:tailEnd/>
          </a:ln>
          <a:effectLst/>
        </p:spPr>
        <p:txBody>
          <a:bodyPr wrap="square">
            <a:spAutoFit/>
          </a:bodyPr>
          <a:lstStyle/>
          <a:p>
            <a:pPr marL="762000" indent="-762000" algn="l">
              <a:buFontTx/>
              <a:buAutoNum type="arabicParenR"/>
              <a:defRPr/>
            </a:pPr>
            <a:r>
              <a:rPr lang="es-MX" sz="4400" i="1" dirty="0" err="1">
                <a:solidFill>
                  <a:schemeClr val="accent2">
                    <a:lumMod val="75000"/>
                  </a:schemeClr>
                </a:solidFill>
                <a:effectLst>
                  <a:outerShdw blurRad="38100" dist="38100" dir="2700000" algn="tl">
                    <a:srgbClr val="FFFFFF"/>
                  </a:outerShdw>
                </a:effectLst>
              </a:rPr>
              <a:t>Backbone</a:t>
            </a:r>
            <a:r>
              <a:rPr lang="es-MX" sz="4400" i="1" dirty="0">
                <a:solidFill>
                  <a:schemeClr val="accent2">
                    <a:lumMod val="75000"/>
                  </a:schemeClr>
                </a:solidFill>
                <a:effectLst>
                  <a:outerShdw blurRad="38100" dist="38100" dir="2700000" algn="tl">
                    <a:srgbClr val="FFFFFF"/>
                  </a:outerShdw>
                </a:effectLst>
              </a:rPr>
              <a:t> WAN (</a:t>
            </a:r>
            <a:r>
              <a:rPr lang="es-MX" i="1" dirty="0">
                <a:solidFill>
                  <a:schemeClr val="accent2">
                    <a:lumMod val="75000"/>
                  </a:schemeClr>
                </a:solidFill>
                <a:effectLst>
                  <a:outerShdw blurRad="38100" dist="38100" dir="2700000" algn="tl">
                    <a:srgbClr val="FFFFFF"/>
                  </a:outerShdw>
                </a:effectLst>
              </a:rPr>
              <a:t>Conexión WAN)</a:t>
            </a:r>
          </a:p>
          <a:p>
            <a:pPr marL="762000" indent="-762000" algn="l">
              <a:buFontTx/>
              <a:buAutoNum type="arabicParenR"/>
              <a:defRPr/>
            </a:pPr>
            <a:r>
              <a:rPr lang="es-MX" sz="4400" i="1" dirty="0">
                <a:solidFill>
                  <a:schemeClr val="accent2">
                    <a:lumMod val="75000"/>
                  </a:schemeClr>
                </a:solidFill>
                <a:effectLst>
                  <a:outerShdw blurRad="38100" dist="38100" dir="2700000" algn="tl">
                    <a:srgbClr val="FFFFFF"/>
                  </a:outerShdw>
                </a:effectLst>
              </a:rPr>
              <a:t>Redes Paralelas</a:t>
            </a:r>
          </a:p>
          <a:p>
            <a:pPr marL="762000" indent="-762000" algn="l">
              <a:buFontTx/>
              <a:buAutoNum type="arabicParenR"/>
              <a:defRPr/>
            </a:pPr>
            <a:r>
              <a:rPr lang="es-MX" sz="4400" i="1" dirty="0">
                <a:solidFill>
                  <a:schemeClr val="accent2">
                    <a:lumMod val="75000"/>
                  </a:schemeClr>
                </a:solidFill>
                <a:effectLst>
                  <a:outerShdw blurRad="38100" dist="38100" dir="2700000" algn="tl">
                    <a:srgbClr val="FFFFFF"/>
                  </a:outerShdw>
                </a:effectLst>
              </a:rPr>
              <a:t>Redes Convergentes </a:t>
            </a:r>
          </a:p>
          <a:p>
            <a:pPr marL="2057400" lvl="2" indent="-457200" algn="l">
              <a:buFontTx/>
              <a:buAutoNum type="arabicParenR"/>
              <a:defRPr/>
            </a:pPr>
            <a:r>
              <a:rPr lang="es-MX" sz="4400" i="1" dirty="0">
                <a:solidFill>
                  <a:schemeClr val="accent2">
                    <a:lumMod val="75000"/>
                  </a:schemeClr>
                </a:solidFill>
                <a:effectLst>
                  <a:outerShdw blurRad="38100" dist="38100" dir="2700000" algn="tl">
                    <a:srgbClr val="FFFFFF"/>
                  </a:outerShdw>
                </a:effectLst>
              </a:rPr>
              <a:t>Integradas</a:t>
            </a:r>
          </a:p>
          <a:p>
            <a:pPr marL="2057400" lvl="2" indent="-457200" algn="l">
              <a:buFontTx/>
              <a:buAutoNum type="arabicParenR"/>
              <a:defRPr/>
            </a:pPr>
            <a:r>
              <a:rPr lang="es-MX" sz="4400" i="1" dirty="0" err="1">
                <a:solidFill>
                  <a:schemeClr val="accent2">
                    <a:lumMod val="75000"/>
                  </a:schemeClr>
                </a:solidFill>
                <a:effectLst>
                  <a:outerShdw blurRad="38100" dist="38100" dir="2700000" algn="tl">
                    <a:srgbClr val="FFFFFF"/>
                  </a:outerShdw>
                </a:effectLst>
              </a:rPr>
              <a:t>Interoperativas</a:t>
            </a:r>
            <a:endParaRPr lang="es-AR" sz="4400" i="1" dirty="0">
              <a:solidFill>
                <a:schemeClr val="accent2">
                  <a:lumMod val="75000"/>
                </a:schemeClr>
              </a:solidFill>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4706"/>
                                        </p:tgtEl>
                                        <p:attrNameLst>
                                          <p:attrName>style.visibility</p:attrName>
                                        </p:attrNameLst>
                                      </p:cBhvr>
                                      <p:to>
                                        <p:strVal val="visible"/>
                                      </p:to>
                                    </p:set>
                                    <p:anim calcmode="lin" valueType="num">
                                      <p:cBhvr additive="base">
                                        <p:cTn id="7" dur="500" fill="hold"/>
                                        <p:tgtEl>
                                          <p:spTgt spid="584706"/>
                                        </p:tgtEl>
                                        <p:attrNameLst>
                                          <p:attrName>ppt_x</p:attrName>
                                        </p:attrNameLst>
                                      </p:cBhvr>
                                      <p:tavLst>
                                        <p:tav tm="0">
                                          <p:val>
                                            <p:strVal val="#ppt_x"/>
                                          </p:val>
                                        </p:tav>
                                        <p:tav tm="100000">
                                          <p:val>
                                            <p:strVal val="#ppt_x"/>
                                          </p:val>
                                        </p:tav>
                                      </p:tavLst>
                                    </p:anim>
                                    <p:anim calcmode="lin" valueType="num">
                                      <p:cBhvr additive="base">
                                        <p:cTn id="8" dur="500" fill="hold"/>
                                        <p:tgtEl>
                                          <p:spTgt spid="5847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84707"/>
                                        </p:tgtEl>
                                        <p:attrNameLst>
                                          <p:attrName>style.visibility</p:attrName>
                                        </p:attrNameLst>
                                      </p:cBhvr>
                                      <p:to>
                                        <p:strVal val="visible"/>
                                      </p:to>
                                    </p:set>
                                    <p:animEffect transition="in" filter="wipe(down)">
                                      <p:cBhvr>
                                        <p:cTn id="13" dur="580">
                                          <p:stCondLst>
                                            <p:cond delay="0"/>
                                          </p:stCondLst>
                                        </p:cTn>
                                        <p:tgtEl>
                                          <p:spTgt spid="584707"/>
                                        </p:tgtEl>
                                      </p:cBhvr>
                                    </p:animEffect>
                                    <p:anim calcmode="lin" valueType="num">
                                      <p:cBhvr>
                                        <p:cTn id="14" dur="1822" tmFilter="0,0; 0.14,0.36; 0.43,0.73; 0.71,0.91; 1.0,1.0">
                                          <p:stCondLst>
                                            <p:cond delay="0"/>
                                          </p:stCondLst>
                                        </p:cTn>
                                        <p:tgtEl>
                                          <p:spTgt spid="58470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8470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8470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8470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84707"/>
                                        </p:tgtEl>
                                        <p:attrNameLst>
                                          <p:attrName>ppt_y</p:attrName>
                                        </p:attrNameLst>
                                      </p:cBhvr>
                                      <p:tavLst>
                                        <p:tav tm="0" fmla="#ppt_y-sin(pi*$)/81">
                                          <p:val>
                                            <p:fltVal val="0"/>
                                          </p:val>
                                        </p:tav>
                                        <p:tav tm="100000">
                                          <p:val>
                                            <p:fltVal val="1"/>
                                          </p:val>
                                        </p:tav>
                                      </p:tavLst>
                                    </p:anim>
                                    <p:animScale>
                                      <p:cBhvr>
                                        <p:cTn id="19" dur="26">
                                          <p:stCondLst>
                                            <p:cond delay="650"/>
                                          </p:stCondLst>
                                        </p:cTn>
                                        <p:tgtEl>
                                          <p:spTgt spid="584707"/>
                                        </p:tgtEl>
                                      </p:cBhvr>
                                      <p:to x="100000" y="60000"/>
                                    </p:animScale>
                                    <p:animScale>
                                      <p:cBhvr>
                                        <p:cTn id="20" dur="166" decel="50000">
                                          <p:stCondLst>
                                            <p:cond delay="676"/>
                                          </p:stCondLst>
                                        </p:cTn>
                                        <p:tgtEl>
                                          <p:spTgt spid="584707"/>
                                        </p:tgtEl>
                                      </p:cBhvr>
                                      <p:to x="100000" y="100000"/>
                                    </p:animScale>
                                    <p:animScale>
                                      <p:cBhvr>
                                        <p:cTn id="21" dur="26">
                                          <p:stCondLst>
                                            <p:cond delay="1312"/>
                                          </p:stCondLst>
                                        </p:cTn>
                                        <p:tgtEl>
                                          <p:spTgt spid="584707"/>
                                        </p:tgtEl>
                                      </p:cBhvr>
                                      <p:to x="100000" y="80000"/>
                                    </p:animScale>
                                    <p:animScale>
                                      <p:cBhvr>
                                        <p:cTn id="22" dur="166" decel="50000">
                                          <p:stCondLst>
                                            <p:cond delay="1338"/>
                                          </p:stCondLst>
                                        </p:cTn>
                                        <p:tgtEl>
                                          <p:spTgt spid="584707"/>
                                        </p:tgtEl>
                                      </p:cBhvr>
                                      <p:to x="100000" y="100000"/>
                                    </p:animScale>
                                    <p:animScale>
                                      <p:cBhvr>
                                        <p:cTn id="23" dur="26">
                                          <p:stCondLst>
                                            <p:cond delay="1642"/>
                                          </p:stCondLst>
                                        </p:cTn>
                                        <p:tgtEl>
                                          <p:spTgt spid="584707"/>
                                        </p:tgtEl>
                                      </p:cBhvr>
                                      <p:to x="100000" y="90000"/>
                                    </p:animScale>
                                    <p:animScale>
                                      <p:cBhvr>
                                        <p:cTn id="24" dur="166" decel="50000">
                                          <p:stCondLst>
                                            <p:cond delay="1668"/>
                                          </p:stCondLst>
                                        </p:cTn>
                                        <p:tgtEl>
                                          <p:spTgt spid="584707"/>
                                        </p:tgtEl>
                                      </p:cBhvr>
                                      <p:to x="100000" y="100000"/>
                                    </p:animScale>
                                    <p:animScale>
                                      <p:cBhvr>
                                        <p:cTn id="25" dur="26">
                                          <p:stCondLst>
                                            <p:cond delay="1808"/>
                                          </p:stCondLst>
                                        </p:cTn>
                                        <p:tgtEl>
                                          <p:spTgt spid="584707"/>
                                        </p:tgtEl>
                                      </p:cBhvr>
                                      <p:to x="100000" y="95000"/>
                                    </p:animScale>
                                    <p:animScale>
                                      <p:cBhvr>
                                        <p:cTn id="26" dur="166" decel="50000">
                                          <p:stCondLst>
                                            <p:cond delay="1834"/>
                                          </p:stCondLst>
                                        </p:cTn>
                                        <p:tgtEl>
                                          <p:spTgt spid="58470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6" grpId="0" animBg="1"/>
      <p:bldP spid="5847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a:xfrm>
            <a:off x="762000" y="0"/>
            <a:ext cx="7772400" cy="990600"/>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 – vs. PBX</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7779" name="Text Box 3"/>
          <p:cNvSpPr txBox="1">
            <a:spLocks noChangeArrowheads="1"/>
          </p:cNvSpPr>
          <p:nvPr/>
        </p:nvSpPr>
        <p:spPr bwMode="auto">
          <a:xfrm>
            <a:off x="0" y="1196975"/>
            <a:ext cx="8964488" cy="5016758"/>
          </a:xfrm>
          <a:prstGeom prst="rect">
            <a:avLst/>
          </a:prstGeom>
          <a:solidFill>
            <a:schemeClr val="accent6">
              <a:lumMod val="20000"/>
              <a:lumOff val="80000"/>
            </a:schemeClr>
          </a:solidFill>
          <a:ln w="57150" cmpd="thickThin">
            <a:solidFill>
              <a:schemeClr val="accent6">
                <a:lumMod val="60000"/>
                <a:lumOff val="40000"/>
              </a:schemeClr>
            </a:solidFill>
            <a:miter lim="800000"/>
            <a:headEnd/>
            <a:tailEnd/>
          </a:ln>
          <a:effectLst/>
        </p:spPr>
        <p:txBody>
          <a:bodyPr wrap="square">
            <a:spAutoFit/>
          </a:bodyPr>
          <a:lstStyle/>
          <a:p>
            <a:pPr algn="l">
              <a:buFontTx/>
              <a:buChar char="•"/>
              <a:defRPr/>
            </a:pPr>
            <a:r>
              <a:rPr lang="es-MX" i="1" dirty="0">
                <a:effectLst>
                  <a:outerShdw blurRad="38100" dist="38100" dir="2700000" algn="tl">
                    <a:srgbClr val="FFFFFF"/>
                  </a:outerShdw>
                </a:effectLst>
              </a:rPr>
              <a:t>Sistema PBX</a:t>
            </a:r>
          </a:p>
          <a:p>
            <a:pPr lvl="1" algn="l">
              <a:buFontTx/>
              <a:buChar char="•"/>
              <a:defRPr/>
            </a:pPr>
            <a:r>
              <a:rPr lang="es-MX" i="1" dirty="0">
                <a:effectLst>
                  <a:outerShdw blurRad="38100" dist="38100" dir="2700000" algn="tl">
                    <a:srgbClr val="FFFFFF"/>
                  </a:outerShdw>
                </a:effectLst>
              </a:rPr>
              <a:t>Estructura de conmutación de Líneas Integradas en el Sistema </a:t>
            </a:r>
            <a:r>
              <a:rPr lang="es-MX" i="1" dirty="0">
                <a:effectLst>
                  <a:outerShdw blurRad="38100" dist="38100" dir="2700000" algn="tl">
                    <a:srgbClr val="FFFFFF"/>
                  </a:outerShdw>
                </a:effectLst>
                <a:sym typeface="Wingdings 3" pitchFamily="18" charset="2"/>
              </a:rPr>
              <a:t> </a:t>
            </a:r>
            <a:r>
              <a:rPr lang="es-MX" i="1" dirty="0">
                <a:effectLst>
                  <a:outerShdw blurRad="38100" dist="38100" dir="2700000" algn="tl">
                    <a:srgbClr val="FFFFFF"/>
                  </a:outerShdw>
                </a:effectLst>
              </a:rPr>
              <a:t>Matriz de Hardware Interna – Central Telefónica + Cableado Telefónico.</a:t>
            </a:r>
          </a:p>
          <a:p>
            <a:pPr lvl="1" algn="l">
              <a:buFontTx/>
              <a:buChar char="•"/>
              <a:defRPr/>
            </a:pPr>
            <a:r>
              <a:rPr lang="es-MX" b="1" i="1" dirty="0">
                <a:solidFill>
                  <a:schemeClr val="accent2">
                    <a:lumMod val="50000"/>
                  </a:schemeClr>
                </a:solidFill>
                <a:effectLst>
                  <a:outerShdw blurRad="38100" dist="38100" dir="2700000" algn="tl">
                    <a:srgbClr val="FFFFFF"/>
                  </a:outerShdw>
                </a:effectLst>
              </a:rPr>
              <a:t>Sistema Operativo de control de llamadas.</a:t>
            </a:r>
          </a:p>
          <a:p>
            <a:pPr lvl="1" algn="l">
              <a:buFontTx/>
              <a:buChar char="•"/>
              <a:defRPr/>
            </a:pPr>
            <a:r>
              <a:rPr lang="es-MX" i="1" dirty="0">
                <a:effectLst>
                  <a:outerShdw blurRad="38100" dist="38100" dir="2700000" algn="tl">
                    <a:srgbClr val="FFFFFF"/>
                  </a:outerShdw>
                </a:effectLst>
              </a:rPr>
              <a:t> Aplicaciones Diversas (ACD , </a:t>
            </a:r>
            <a:r>
              <a:rPr lang="es-MX" i="1" dirty="0" err="1">
                <a:effectLst>
                  <a:outerShdw blurRad="38100" dist="38100" dir="2700000" algn="tl">
                    <a:srgbClr val="FFFFFF"/>
                  </a:outerShdw>
                </a:effectLst>
              </a:rPr>
              <a:t>Vmail</a:t>
            </a:r>
            <a:r>
              <a:rPr lang="es-MX" i="1" dirty="0">
                <a:effectLst>
                  <a:outerShdw blurRad="38100" dist="38100" dir="2700000" algn="tl">
                    <a:srgbClr val="FFFFFF"/>
                  </a:outerShdw>
                </a:effectLst>
              </a:rPr>
              <a:t> Etc.)</a:t>
            </a:r>
          </a:p>
          <a:p>
            <a:pPr lvl="1" algn="l">
              <a:buFontTx/>
              <a:buChar char="•"/>
              <a:defRPr/>
            </a:pPr>
            <a:endParaRPr lang="es-MX" i="1" dirty="0">
              <a:effectLst>
                <a:outerShdw blurRad="38100" dist="38100" dir="2700000" algn="tl">
                  <a:srgbClr val="FFFFFF"/>
                </a:outerShdw>
              </a:effectLst>
            </a:endParaRPr>
          </a:p>
          <a:p>
            <a:pPr lvl="1" algn="l">
              <a:defRPr/>
            </a:pPr>
            <a:r>
              <a:rPr lang="es-MX" i="1" dirty="0">
                <a:solidFill>
                  <a:schemeClr val="accent2"/>
                </a:solidFill>
                <a:effectLst>
                  <a:outerShdw blurRad="38100" dist="38100" dir="2700000" algn="tl">
                    <a:srgbClr val="000000"/>
                  </a:outerShdw>
                </a:effectLst>
              </a:rPr>
              <a:t>Todas las Arquitecturas son Propietarias</a:t>
            </a:r>
            <a:endParaRPr lang="es-AR" dirty="0">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7778"/>
                                        </p:tgtEl>
                                        <p:attrNameLst>
                                          <p:attrName>style.visibility</p:attrName>
                                        </p:attrNameLst>
                                      </p:cBhvr>
                                      <p:to>
                                        <p:strVal val="visible"/>
                                      </p:to>
                                    </p:set>
                                    <p:animEffect transition="in" filter="fade">
                                      <p:cBhvr>
                                        <p:cTn id="7" dur="500"/>
                                        <p:tgtEl>
                                          <p:spTgt spid="58777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87779"/>
                                        </p:tgtEl>
                                        <p:attrNameLst>
                                          <p:attrName>style.visibility</p:attrName>
                                        </p:attrNameLst>
                                      </p:cBhvr>
                                      <p:to>
                                        <p:strVal val="visible"/>
                                      </p:to>
                                    </p:set>
                                    <p:animEffect transition="in" filter="fade">
                                      <p:cBhvr>
                                        <p:cTn id="12" dur="2000"/>
                                        <p:tgtEl>
                                          <p:spTgt spid="587779"/>
                                        </p:tgtEl>
                                      </p:cBhvr>
                                    </p:animEffect>
                                    <p:anim calcmode="lin" valueType="num">
                                      <p:cBhvr>
                                        <p:cTn id="13" dur="2000" fill="hold"/>
                                        <p:tgtEl>
                                          <p:spTgt spid="587779"/>
                                        </p:tgtEl>
                                        <p:attrNameLst>
                                          <p:attrName>ppt_w</p:attrName>
                                        </p:attrNameLst>
                                      </p:cBhvr>
                                      <p:tavLst>
                                        <p:tav tm="0" fmla="#ppt_w*sin(2.5*pi*$)">
                                          <p:val>
                                            <p:fltVal val="0"/>
                                          </p:val>
                                        </p:tav>
                                        <p:tav tm="100000">
                                          <p:val>
                                            <p:fltVal val="1"/>
                                          </p:val>
                                        </p:tav>
                                      </p:tavLst>
                                    </p:anim>
                                    <p:anim calcmode="lin" valueType="num">
                                      <p:cBhvr>
                                        <p:cTn id="14" dur="2000" fill="hold"/>
                                        <p:tgtEl>
                                          <p:spTgt spid="5877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8" grpId="0" animBg="1"/>
      <p:bldP spid="5877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a:xfrm>
            <a:off x="762000" y="0"/>
            <a:ext cx="7772400" cy="1196975"/>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 – vs. PBX</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8803" name="Text Box 3"/>
          <p:cNvSpPr txBox="1">
            <a:spLocks noChangeArrowheads="1"/>
          </p:cNvSpPr>
          <p:nvPr/>
        </p:nvSpPr>
        <p:spPr bwMode="auto">
          <a:xfrm>
            <a:off x="0" y="1341438"/>
            <a:ext cx="8964613" cy="496252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algn="l">
              <a:buFontTx/>
              <a:buChar char="•"/>
              <a:defRPr/>
            </a:pPr>
            <a:r>
              <a:rPr lang="es-MX" i="1" dirty="0">
                <a:solidFill>
                  <a:schemeClr val="accent2">
                    <a:lumMod val="75000"/>
                  </a:schemeClr>
                </a:solidFill>
              </a:rPr>
              <a:t>Sistema IP</a:t>
            </a:r>
          </a:p>
          <a:p>
            <a:pPr lvl="1" algn="l">
              <a:buFontTx/>
              <a:buChar char="•"/>
              <a:defRPr/>
            </a:pPr>
            <a:r>
              <a:rPr lang="es-MX" i="1" dirty="0">
                <a:solidFill>
                  <a:schemeClr val="accent2">
                    <a:lumMod val="75000"/>
                  </a:schemeClr>
                </a:solidFill>
              </a:rPr>
              <a:t>Estructura de Conmutación de Líneas basada en la Red IP con todas sus capacidades de ubicuidad </a:t>
            </a:r>
            <a:r>
              <a:rPr lang="es-MX" i="1" dirty="0">
                <a:solidFill>
                  <a:schemeClr val="accent2">
                    <a:lumMod val="75000"/>
                  </a:schemeClr>
                </a:solidFill>
                <a:sym typeface="Wingdings 3" pitchFamily="18" charset="2"/>
              </a:rPr>
              <a:t> </a:t>
            </a:r>
            <a:r>
              <a:rPr lang="es-MX" sz="2800" i="1" dirty="0">
                <a:solidFill>
                  <a:schemeClr val="accent2">
                    <a:lumMod val="75000"/>
                  </a:schemeClr>
                </a:solidFill>
                <a:sym typeface="Wingdings 3" pitchFamily="18" charset="2"/>
              </a:rPr>
              <a:t>Componentes de Comunicaciones + Cableado Estructurado</a:t>
            </a:r>
            <a:endParaRPr lang="es-MX" sz="2800" i="1" dirty="0">
              <a:solidFill>
                <a:schemeClr val="accent2">
                  <a:lumMod val="75000"/>
                </a:schemeClr>
              </a:solidFill>
            </a:endParaRPr>
          </a:p>
          <a:p>
            <a:pPr lvl="1" algn="l">
              <a:buFontTx/>
              <a:buChar char="•"/>
              <a:defRPr/>
            </a:pPr>
            <a:r>
              <a:rPr lang="es-MX" b="1" i="1" dirty="0">
                <a:solidFill>
                  <a:schemeClr val="accent2">
                    <a:lumMod val="75000"/>
                  </a:schemeClr>
                </a:solidFill>
              </a:rPr>
              <a:t>Sistema Operativo de control de llamadas basado en servidores que actúa a través de algoritmos y protocolos estándares .</a:t>
            </a:r>
          </a:p>
          <a:p>
            <a:pPr lvl="1" algn="l">
              <a:buFontTx/>
              <a:buChar char="•"/>
              <a:defRPr/>
            </a:pPr>
            <a:r>
              <a:rPr lang="es-MX" i="1" dirty="0">
                <a:solidFill>
                  <a:schemeClr val="accent2">
                    <a:lumMod val="75000"/>
                  </a:schemeClr>
                </a:solidFill>
              </a:rPr>
              <a:t> Aplicaciones Diversas Estándares</a:t>
            </a:r>
          </a:p>
          <a:p>
            <a:pPr lvl="1" algn="l">
              <a:buFontTx/>
              <a:buChar char="•"/>
              <a:defRPr/>
            </a:pPr>
            <a:r>
              <a:rPr lang="es-MX" i="1" dirty="0">
                <a:solidFill>
                  <a:schemeClr val="accent2">
                    <a:lumMod val="75000"/>
                  </a:schemeClr>
                </a:solidFill>
                <a:effectLst>
                  <a:outerShdw blurRad="38100" dist="38100" dir="2700000" algn="tl">
                    <a:srgbClr val="000000"/>
                  </a:outerShdw>
                </a:effectLst>
              </a:rPr>
              <a:t>Todas las Arquitecturas son Abiertas</a:t>
            </a:r>
            <a:endParaRPr lang="es-AR" i="1" dirty="0">
              <a:solidFill>
                <a:schemeClr val="accent2">
                  <a:lumMod val="75000"/>
                </a:schemeClr>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8802"/>
                                        </p:tgtEl>
                                        <p:attrNameLst>
                                          <p:attrName>style.visibility</p:attrName>
                                        </p:attrNameLst>
                                      </p:cBhvr>
                                      <p:to>
                                        <p:strVal val="visible"/>
                                      </p:to>
                                    </p:set>
                                    <p:anim calcmode="lin" valueType="num">
                                      <p:cBhvr additive="base">
                                        <p:cTn id="7" dur="500" fill="hold"/>
                                        <p:tgtEl>
                                          <p:spTgt spid="588802"/>
                                        </p:tgtEl>
                                        <p:attrNameLst>
                                          <p:attrName>ppt_x</p:attrName>
                                        </p:attrNameLst>
                                      </p:cBhvr>
                                      <p:tavLst>
                                        <p:tav tm="0">
                                          <p:val>
                                            <p:strVal val="#ppt_x"/>
                                          </p:val>
                                        </p:tav>
                                        <p:tav tm="100000">
                                          <p:val>
                                            <p:strVal val="#ppt_x"/>
                                          </p:val>
                                        </p:tav>
                                      </p:tavLst>
                                    </p:anim>
                                    <p:anim calcmode="lin" valueType="num">
                                      <p:cBhvr additive="base">
                                        <p:cTn id="8" dur="500" fill="hold"/>
                                        <p:tgtEl>
                                          <p:spTgt spid="588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88803"/>
                                        </p:tgtEl>
                                        <p:attrNameLst>
                                          <p:attrName>style.visibility</p:attrName>
                                        </p:attrNameLst>
                                      </p:cBhvr>
                                      <p:to>
                                        <p:strVal val="visible"/>
                                      </p:to>
                                    </p:set>
                                    <p:animEffect transition="in" filter="wipe(down)">
                                      <p:cBhvr>
                                        <p:cTn id="13" dur="500"/>
                                        <p:tgtEl>
                                          <p:spTgt spid="588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animBg="1"/>
      <p:bldP spid="5888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a:xfrm>
            <a:off x="838200" y="260350"/>
            <a:ext cx="7772400" cy="1296988"/>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Arquitectura de Red</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92899" name="Text Box 3"/>
          <p:cNvSpPr txBox="1">
            <a:spLocks noChangeArrowheads="1"/>
          </p:cNvSpPr>
          <p:nvPr/>
        </p:nvSpPr>
        <p:spPr bwMode="auto">
          <a:xfrm>
            <a:off x="0" y="1905000"/>
            <a:ext cx="9144000" cy="3847207"/>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75000"/>
                  </a:schemeClr>
                </a:solidFill>
                <a:effectLst>
                  <a:outerShdw blurRad="38100" dist="38100" dir="2700000" algn="tl">
                    <a:srgbClr val="FFFFFF"/>
                  </a:outerShdw>
                </a:effectLst>
              </a:rPr>
              <a:t> </a:t>
            </a:r>
            <a:r>
              <a:rPr lang="es-MX" sz="3600" i="1" dirty="0" err="1">
                <a:solidFill>
                  <a:schemeClr val="accent2">
                    <a:lumMod val="75000"/>
                  </a:schemeClr>
                </a:solidFill>
                <a:effectLst>
                  <a:outerShdw blurRad="38100" dist="38100" dir="2700000" algn="tl">
                    <a:srgbClr val="FFFFFF"/>
                  </a:outerShdw>
                </a:effectLst>
              </a:rPr>
              <a:t>Cluster</a:t>
            </a:r>
            <a:r>
              <a:rPr lang="es-MX" sz="3600" i="1" dirty="0">
                <a:solidFill>
                  <a:schemeClr val="accent2">
                    <a:lumMod val="75000"/>
                  </a:schemeClr>
                </a:solidFill>
                <a:effectLst>
                  <a:outerShdw blurRad="38100" dist="38100" dir="2700000" algn="tl">
                    <a:srgbClr val="FFFFFF"/>
                  </a:outerShdw>
                </a:effectLst>
              </a:rPr>
              <a:t> </a:t>
            </a:r>
            <a:r>
              <a:rPr lang="es-MX" i="1" dirty="0">
                <a:solidFill>
                  <a:schemeClr val="accent2">
                    <a:lumMod val="75000"/>
                  </a:schemeClr>
                </a:solidFill>
                <a:effectLst>
                  <a:outerShdw blurRad="38100" dist="38100" dir="2700000" algn="tl">
                    <a:srgbClr val="FFFFFF"/>
                  </a:outerShdw>
                </a:effectLst>
              </a:rPr>
              <a:t>Redundante en disposición de N+1.</a:t>
            </a:r>
            <a:endParaRPr lang="es-MX" sz="3600" i="1" dirty="0">
              <a:solidFill>
                <a:schemeClr val="accent2">
                  <a:lumMod val="75000"/>
                </a:schemeClr>
              </a:solidFill>
              <a:effectLst>
                <a:outerShdw blurRad="38100" dist="38100" dir="2700000" algn="tl">
                  <a:srgbClr val="FFFFFF"/>
                </a:outerShdw>
              </a:effectLst>
            </a:endParaRPr>
          </a:p>
          <a:p>
            <a:pPr lvl="1" algn="l">
              <a:buFontTx/>
              <a:buChar char="•"/>
              <a:defRPr/>
            </a:pPr>
            <a:r>
              <a:rPr lang="es-MX" sz="3600" i="1" dirty="0">
                <a:solidFill>
                  <a:schemeClr val="accent2">
                    <a:lumMod val="75000"/>
                  </a:schemeClr>
                </a:solidFill>
                <a:effectLst>
                  <a:outerShdw blurRad="38100" dist="38100" dir="2700000" algn="tl">
                    <a:srgbClr val="FFFFFF"/>
                  </a:outerShdw>
                </a:effectLst>
              </a:rPr>
              <a:t>Componentes de sirven de Backup de otros.</a:t>
            </a:r>
          </a:p>
          <a:p>
            <a:pPr lvl="1" algn="l">
              <a:buFontTx/>
              <a:buChar char="•"/>
              <a:defRPr/>
            </a:pPr>
            <a:r>
              <a:rPr lang="es-MX" sz="3600" i="1" dirty="0">
                <a:solidFill>
                  <a:schemeClr val="accent2">
                    <a:lumMod val="75000"/>
                  </a:schemeClr>
                </a:solidFill>
                <a:effectLst>
                  <a:outerShdw blurRad="38100" dist="38100" dir="2700000" algn="tl">
                    <a:srgbClr val="FFFFFF"/>
                  </a:outerShdw>
                </a:effectLst>
              </a:rPr>
              <a:t>Cada teléfono registrado tiene una o dos copias de seguridad </a:t>
            </a:r>
            <a:r>
              <a:rPr lang="es-MX" sz="2800" i="1" dirty="0">
                <a:solidFill>
                  <a:schemeClr val="accent2">
                    <a:lumMod val="75000"/>
                  </a:schemeClr>
                </a:solidFill>
                <a:effectLst>
                  <a:outerShdw blurRad="38100" dist="38100" dir="2700000" algn="tl">
                    <a:srgbClr val="FFFFFF"/>
                  </a:outerShdw>
                </a:effectLst>
              </a:rPr>
              <a:t>(Niveles de redundancia </a:t>
            </a:r>
            <a:r>
              <a:rPr lang="es-MX" sz="2800" i="1" dirty="0">
                <a:solidFill>
                  <a:schemeClr val="accent2">
                    <a:lumMod val="75000"/>
                  </a:schemeClr>
                </a:solidFill>
                <a:effectLst>
                  <a:outerShdw blurRad="38100" dist="38100" dir="2700000" algn="tl">
                    <a:srgbClr val="FFFFFF"/>
                  </a:outerShdw>
                </a:effectLst>
                <a:sym typeface="Wingdings 3" pitchFamily="18" charset="2"/>
              </a:rPr>
              <a:t> Tres Niveles</a:t>
            </a:r>
            <a:r>
              <a:rPr lang="es-MX" sz="2800" i="1" dirty="0">
                <a:solidFill>
                  <a:schemeClr val="accent2">
                    <a:lumMod val="75000"/>
                  </a:schemeClr>
                </a:solidFill>
                <a:effectLst>
                  <a:outerShdw blurRad="38100" dist="38100" dir="2700000" algn="tl">
                    <a:srgbClr val="FFFFFF"/>
                  </a:outerShdw>
                </a:effectLst>
              </a:rPr>
              <a:t> ).</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Teléfono sin conectividad</a:t>
            </a:r>
            <a:r>
              <a:rPr lang="es-MX" sz="3600" i="1" dirty="0">
                <a:solidFill>
                  <a:schemeClr val="accent2">
                    <a:lumMod val="75000"/>
                  </a:schemeClr>
                </a:solidFill>
                <a:effectLst>
                  <a:outerShdw blurRad="38100" dist="38100" dir="2700000" algn="tl">
                    <a:srgbClr val="FFFFFF"/>
                  </a:outerShdw>
                </a:effectLst>
                <a:sym typeface="Wingdings 3" pitchFamily="18" charset="2"/>
              </a:rPr>
              <a:t> Backup</a:t>
            </a:r>
            <a:r>
              <a:rPr lang="es-MX" sz="3600" i="1" dirty="0">
                <a:solidFill>
                  <a:schemeClr val="accent2">
                    <a:lumMod val="75000"/>
                  </a:schemeClr>
                </a:solidFill>
                <a:effectLst>
                  <a:outerShdw blurRad="38100" dist="38100" dir="2700000" algn="tl">
                    <a:srgbClr val="FFFFFF"/>
                  </a:outerShdw>
                </a:effectLst>
              </a:rPr>
              <a:t> </a:t>
            </a:r>
            <a:endParaRPr lang="es-AR" sz="3600" i="1" dirty="0">
              <a:solidFill>
                <a:schemeClr val="accent2">
                  <a:lumMod val="75000"/>
                </a:schemeClr>
              </a:solidFill>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2898"/>
                                        </p:tgtEl>
                                        <p:attrNameLst>
                                          <p:attrName>style.visibility</p:attrName>
                                        </p:attrNameLst>
                                      </p:cBhvr>
                                      <p:to>
                                        <p:strVal val="visible"/>
                                      </p:to>
                                    </p:set>
                                    <p:anim calcmode="lin" valueType="num">
                                      <p:cBhvr additive="base">
                                        <p:cTn id="7" dur="500" fill="hold"/>
                                        <p:tgtEl>
                                          <p:spTgt spid="592898"/>
                                        </p:tgtEl>
                                        <p:attrNameLst>
                                          <p:attrName>ppt_x</p:attrName>
                                        </p:attrNameLst>
                                      </p:cBhvr>
                                      <p:tavLst>
                                        <p:tav tm="0">
                                          <p:val>
                                            <p:strVal val="#ppt_x"/>
                                          </p:val>
                                        </p:tav>
                                        <p:tav tm="100000">
                                          <p:val>
                                            <p:strVal val="#ppt_x"/>
                                          </p:val>
                                        </p:tav>
                                      </p:tavLst>
                                    </p:anim>
                                    <p:anim calcmode="lin" valueType="num">
                                      <p:cBhvr additive="base">
                                        <p:cTn id="8" dur="500" fill="hold"/>
                                        <p:tgtEl>
                                          <p:spTgt spid="592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2899"/>
                                        </p:tgtEl>
                                        <p:attrNameLst>
                                          <p:attrName>style.visibility</p:attrName>
                                        </p:attrNameLst>
                                      </p:cBhvr>
                                      <p:to>
                                        <p:strVal val="visible"/>
                                      </p:to>
                                    </p:set>
                                    <p:anim calcmode="lin" valueType="num">
                                      <p:cBhvr additive="base">
                                        <p:cTn id="13" dur="500" fill="hold"/>
                                        <p:tgtEl>
                                          <p:spTgt spid="592899"/>
                                        </p:tgtEl>
                                        <p:attrNameLst>
                                          <p:attrName>ppt_x</p:attrName>
                                        </p:attrNameLst>
                                      </p:cBhvr>
                                      <p:tavLst>
                                        <p:tav tm="0">
                                          <p:val>
                                            <p:strVal val="#ppt_x"/>
                                          </p:val>
                                        </p:tav>
                                        <p:tav tm="100000">
                                          <p:val>
                                            <p:strVal val="#ppt_x"/>
                                          </p:val>
                                        </p:tav>
                                      </p:tavLst>
                                    </p:anim>
                                    <p:anim calcmode="lin" valueType="num">
                                      <p:cBhvr additive="base">
                                        <p:cTn id="14" dur="500" fill="hold"/>
                                        <p:tgtEl>
                                          <p:spTgt spid="592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animBg="1"/>
      <p:bldP spid="5928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838200" y="188913"/>
            <a:ext cx="7766050" cy="1223962"/>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Servicios</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683011" name="Text Box 3"/>
          <p:cNvSpPr txBox="1">
            <a:spLocks noChangeArrowheads="1"/>
          </p:cNvSpPr>
          <p:nvPr/>
        </p:nvSpPr>
        <p:spPr bwMode="auto">
          <a:xfrm>
            <a:off x="0" y="1700213"/>
            <a:ext cx="9144000" cy="4872037"/>
          </a:xfrm>
          <a:prstGeom prst="rect">
            <a:avLst/>
          </a:prstGeom>
          <a:solidFill>
            <a:schemeClr val="accent6">
              <a:lumMod val="20000"/>
              <a:lumOff val="80000"/>
            </a:schemeClr>
          </a:solidFill>
          <a:ln w="7620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Llamada en espera (</a:t>
            </a:r>
            <a:r>
              <a:rPr lang="es-AR" sz="3600" i="1" dirty="0" err="1">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on-hold</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a:t>
            </a:r>
          </a:p>
          <a:p>
            <a:pPr lvl="4"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Desvío de llamadas </a:t>
            </a:r>
            <a:r>
              <a:rPr lang="es-AR" sz="20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(ocupado, no contesta,   incondicional)</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Conferencia telefónica</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Video Conferencia</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Transferencia de llamadas</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Traducción de Número de Origen</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Traducción de Número de Destino</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Bloqueo del </a:t>
            </a:r>
            <a:r>
              <a:rPr lang="es-AR" sz="3600" i="1" dirty="0" err="1">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Caller</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ID</a:t>
            </a:r>
            <a:endParaRPr lang="es-MX"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3010"/>
                                        </p:tgtEl>
                                        <p:attrNameLst>
                                          <p:attrName>style.visibility</p:attrName>
                                        </p:attrNameLst>
                                      </p:cBhvr>
                                      <p:to>
                                        <p:strVal val="visible"/>
                                      </p:to>
                                    </p:set>
                                    <p:anim calcmode="lin" valueType="num">
                                      <p:cBhvr additive="base">
                                        <p:cTn id="7" dur="500" fill="hold"/>
                                        <p:tgtEl>
                                          <p:spTgt spid="683010"/>
                                        </p:tgtEl>
                                        <p:attrNameLst>
                                          <p:attrName>ppt_x</p:attrName>
                                        </p:attrNameLst>
                                      </p:cBhvr>
                                      <p:tavLst>
                                        <p:tav tm="0">
                                          <p:val>
                                            <p:strVal val="#ppt_x"/>
                                          </p:val>
                                        </p:tav>
                                        <p:tav tm="100000">
                                          <p:val>
                                            <p:strVal val="#ppt_x"/>
                                          </p:val>
                                        </p:tav>
                                      </p:tavLst>
                                    </p:anim>
                                    <p:anim calcmode="lin" valueType="num">
                                      <p:cBhvr additive="base">
                                        <p:cTn id="8" dur="500" fill="hold"/>
                                        <p:tgtEl>
                                          <p:spTgt spid="6830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83011"/>
                                        </p:tgtEl>
                                        <p:attrNameLst>
                                          <p:attrName>style.visibility</p:attrName>
                                        </p:attrNameLst>
                                      </p:cBhvr>
                                      <p:to>
                                        <p:strVal val="visible"/>
                                      </p:to>
                                    </p:set>
                                    <p:animEffect transition="in" filter="circle(in)">
                                      <p:cBhvr>
                                        <p:cTn id="13" dur="2000"/>
                                        <p:tgtEl>
                                          <p:spTgt spid="68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0" grpId="0" animBg="1"/>
      <p:bldP spid="6830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a:xfrm>
            <a:off x="179388" y="0"/>
            <a:ext cx="8659812" cy="1524000"/>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MX" sz="4000" b="1" i="1">
                <a:solidFill>
                  <a:schemeClr val="accent2">
                    <a:lumMod val="75000"/>
                  </a:schemeClr>
                </a:solidFill>
                <a:effectLst>
                  <a:outerShdw blurRad="38100" dist="38100" dir="2700000" algn="tl">
                    <a:srgbClr val="000000"/>
                  </a:outerShdw>
                </a:effectLst>
                <a:latin typeface="Arial" charset="0"/>
              </a:rPr>
              <a:t>Infraestructura y equipamientos</a:t>
            </a:r>
            <a:endParaRPr lang="es-ES" sz="4000" b="1" i="1">
              <a:solidFill>
                <a:schemeClr val="accent2">
                  <a:lumMod val="75000"/>
                </a:schemeClr>
              </a:solidFill>
              <a:effectLst>
                <a:outerShdw blurRad="38100" dist="38100" dir="2700000" algn="tl">
                  <a:srgbClr val="000000"/>
                </a:outerShdw>
              </a:effectLst>
              <a:latin typeface="Arial" charset="0"/>
            </a:endParaRPr>
          </a:p>
        </p:txBody>
      </p:sp>
      <p:sp>
        <p:nvSpPr>
          <p:cNvPr id="671747" name="Rectangle 3"/>
          <p:cNvSpPr>
            <a:spLocks noGrp="1" noChangeArrowheads="1"/>
          </p:cNvSpPr>
          <p:nvPr>
            <p:ph type="body" idx="1"/>
          </p:nvPr>
        </p:nvSpPr>
        <p:spPr>
          <a:xfrm>
            <a:off x="250825" y="1844675"/>
            <a:ext cx="8621713" cy="4664075"/>
          </a:xfrm>
          <a:solidFill>
            <a:schemeClr val="accent6">
              <a:lumMod val="20000"/>
              <a:lumOff val="80000"/>
            </a:schemeClr>
          </a:solidFill>
          <a:ln w="57150" cap="flat" cmpd="thickThin" algn="ctr">
            <a:solidFill>
              <a:schemeClr val="tx1"/>
            </a:solidFill>
          </a:ln>
        </p:spPr>
        <p:txBody>
          <a:bodyPr>
            <a:spAutoFit/>
          </a:bodyPr>
          <a:lstStyle/>
          <a:p>
            <a:pPr marL="457200" lvl="1" indent="0" algn="just">
              <a:spcBef>
                <a:spcPct val="0"/>
              </a:spcBef>
              <a:buFontTx/>
              <a:buChar char="•"/>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El servicio de </a:t>
            </a:r>
            <a:r>
              <a:rPr lang="es-MX" sz="3600"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VoIP</a:t>
            </a: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requiere, además de los protocolos para transporte de la información de usuario en tiempo real, de los protocolos necesarios para la señalización de control de las llamadas. </a:t>
            </a:r>
          </a:p>
          <a:p>
            <a:pPr marL="1828800" lvl="4" indent="0">
              <a:spcBef>
                <a:spcPct val="0"/>
              </a:spcBef>
              <a:buFontTx/>
              <a:buChar char="•"/>
              <a:defRPr/>
            </a:pPr>
            <a:r>
              <a:rPr lang="es-MX"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H.323 </a:t>
            </a:r>
          </a:p>
          <a:p>
            <a:pPr marL="1828800" lvl="4" indent="0">
              <a:spcBef>
                <a:spcPct val="0"/>
              </a:spcBef>
              <a:buFontTx/>
              <a:buChar char="•"/>
              <a:defRPr/>
            </a:pPr>
            <a:r>
              <a:rPr lang="es-MX"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SIP</a:t>
            </a:r>
            <a:endParaRPr lang="es-ES"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
        <p:nvSpPr>
          <p:cNvPr id="18436" name="Rectangle 4"/>
          <p:cNvSpPr>
            <a:spLocks noChangeArrowheads="1"/>
          </p:cNvSpPr>
          <p:nvPr/>
        </p:nvSpPr>
        <p:spPr bwMode="auto">
          <a:xfrm>
            <a:off x="3619500" y="2714625"/>
            <a:ext cx="9144000" cy="0"/>
          </a:xfrm>
          <a:prstGeom prst="rect">
            <a:avLst/>
          </a:prstGeom>
          <a:noFill/>
          <a:ln w="12700" cap="sq">
            <a:noFill/>
            <a:miter lim="800000"/>
            <a:headEnd type="none" w="sm" len="sm"/>
            <a:tailEnd type="none" w="sm" len="sm"/>
          </a:ln>
        </p:spPr>
        <p:txBody>
          <a:bodyPr lIns="90000" tIns="46800" rIns="90000" bIns="46800">
            <a:spAutoFit/>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1746"/>
                                        </p:tgtEl>
                                        <p:attrNameLst>
                                          <p:attrName>style.visibility</p:attrName>
                                        </p:attrNameLst>
                                      </p:cBhvr>
                                      <p:to>
                                        <p:strVal val="visible"/>
                                      </p:to>
                                    </p:set>
                                    <p:animEffect transition="in" filter="fade">
                                      <p:cBhvr>
                                        <p:cTn id="7" dur="500"/>
                                        <p:tgtEl>
                                          <p:spTgt spid="6717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1747">
                                            <p:bg/>
                                          </p:spTgt>
                                        </p:tgtEl>
                                        <p:attrNameLst>
                                          <p:attrName>style.visibility</p:attrName>
                                        </p:attrNameLst>
                                      </p:cBhvr>
                                      <p:to>
                                        <p:strVal val="visible"/>
                                      </p:to>
                                    </p:set>
                                    <p:animEffect transition="in" filter="fade">
                                      <p:cBhvr>
                                        <p:cTn id="12" dur="500"/>
                                        <p:tgtEl>
                                          <p:spTgt spid="671747">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1747">
                                            <p:txEl>
                                              <p:pRg st="0" end="0"/>
                                            </p:txEl>
                                          </p:spTgt>
                                        </p:tgtEl>
                                        <p:attrNameLst>
                                          <p:attrName>style.visibility</p:attrName>
                                        </p:attrNameLst>
                                      </p:cBhvr>
                                      <p:to>
                                        <p:strVal val="visible"/>
                                      </p:to>
                                    </p:set>
                                    <p:animEffect transition="in" filter="fade">
                                      <p:cBhvr>
                                        <p:cTn id="15" dur="500"/>
                                        <p:tgtEl>
                                          <p:spTgt spid="67174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1747">
                                            <p:txEl>
                                              <p:pRg st="1" end="1"/>
                                            </p:txEl>
                                          </p:spTgt>
                                        </p:tgtEl>
                                        <p:attrNameLst>
                                          <p:attrName>style.visibility</p:attrName>
                                        </p:attrNameLst>
                                      </p:cBhvr>
                                      <p:to>
                                        <p:strVal val="visible"/>
                                      </p:to>
                                    </p:set>
                                    <p:animEffect transition="in" filter="fade">
                                      <p:cBhvr>
                                        <p:cTn id="18" dur="500"/>
                                        <p:tgtEl>
                                          <p:spTgt spid="671747">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1747">
                                            <p:txEl>
                                              <p:pRg st="2" end="2"/>
                                            </p:txEl>
                                          </p:spTgt>
                                        </p:tgtEl>
                                        <p:attrNameLst>
                                          <p:attrName>style.visibility</p:attrName>
                                        </p:attrNameLst>
                                      </p:cBhvr>
                                      <p:to>
                                        <p:strVal val="visible"/>
                                      </p:to>
                                    </p:set>
                                    <p:animEffect transition="in" filter="fade">
                                      <p:cBhvr>
                                        <p:cTn id="21" dur="500"/>
                                        <p:tgtEl>
                                          <p:spTgt spid="671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6" grpId="0" animBg="1"/>
      <p:bldP spid="671747"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sq_callshop"/>
          <p:cNvPicPr>
            <a:picLocks noChangeAspect="1" noChangeArrowheads="1"/>
          </p:cNvPicPr>
          <p:nvPr/>
        </p:nvPicPr>
        <p:blipFill>
          <a:blip r:embed="rId2" cstate="print"/>
          <a:srcRect/>
          <a:stretch>
            <a:fillRect/>
          </a:stretch>
        </p:blipFill>
        <p:spPr bwMode="auto">
          <a:xfrm>
            <a:off x="3733800" y="3810000"/>
            <a:ext cx="5135563" cy="2765425"/>
          </a:xfrm>
          <a:prstGeom prst="rect">
            <a:avLst/>
          </a:prstGeom>
          <a:solidFill>
            <a:schemeClr val="hlink"/>
          </a:solidFill>
          <a:ln w="57150" algn="ctr">
            <a:solidFill>
              <a:schemeClr val="accent6">
                <a:lumMod val="60000"/>
                <a:lumOff val="40000"/>
              </a:schemeClr>
            </a:solidFill>
            <a:miter lim="800000"/>
            <a:headEnd/>
            <a:tailEnd/>
          </a:ln>
          <a:effectLst/>
        </p:spPr>
      </p:pic>
      <p:sp>
        <p:nvSpPr>
          <p:cNvPr id="19459" name="Rectangle 3"/>
          <p:cNvSpPr>
            <a:spLocks noChangeArrowheads="1"/>
          </p:cNvSpPr>
          <p:nvPr/>
        </p:nvSpPr>
        <p:spPr bwMode="auto">
          <a:xfrm>
            <a:off x="3619500" y="2638425"/>
            <a:ext cx="9144000" cy="0"/>
          </a:xfrm>
          <a:prstGeom prst="rect">
            <a:avLst/>
          </a:prstGeom>
          <a:noFill/>
          <a:ln w="12700" cap="sq">
            <a:noFill/>
            <a:miter lim="800000"/>
            <a:headEnd type="none" w="sm" len="sm"/>
            <a:tailEnd type="none" w="sm" len="sm"/>
          </a:ln>
        </p:spPr>
        <p:txBody>
          <a:bodyPr lIns="90000" tIns="46800" rIns="90000" bIns="46800">
            <a:spAutoFit/>
          </a:bodyPr>
          <a:lstStyle/>
          <a:p>
            <a:endParaRPr lang="es-ES"/>
          </a:p>
        </p:txBody>
      </p:sp>
      <p:pic>
        <p:nvPicPr>
          <p:cNvPr id="19460" name="Picture 5" descr="3500_1"/>
          <p:cNvPicPr>
            <a:picLocks noChangeAspect="1" noChangeArrowheads="1"/>
          </p:cNvPicPr>
          <p:nvPr/>
        </p:nvPicPr>
        <p:blipFill>
          <a:blip r:embed="rId3" cstate="print"/>
          <a:srcRect/>
          <a:stretch>
            <a:fillRect/>
          </a:stretch>
        </p:blipFill>
        <p:spPr bwMode="auto">
          <a:xfrm>
            <a:off x="6477000" y="1676400"/>
            <a:ext cx="2362200" cy="1981200"/>
          </a:xfrm>
          <a:prstGeom prst="rect">
            <a:avLst/>
          </a:prstGeom>
          <a:solidFill>
            <a:schemeClr val="accent6">
              <a:lumMod val="20000"/>
              <a:lumOff val="80000"/>
            </a:schemeClr>
          </a:solidFill>
          <a:ln w="57150" algn="ctr">
            <a:solidFill>
              <a:schemeClr val="accent6">
                <a:lumMod val="60000"/>
                <a:lumOff val="40000"/>
              </a:schemeClr>
            </a:solidFill>
            <a:miter lim="800000"/>
            <a:headEnd/>
            <a:tailEnd/>
          </a:ln>
          <a:effectLst/>
        </p:spPr>
      </p:pic>
      <p:pic>
        <p:nvPicPr>
          <p:cNvPr id="19461" name="Picture 6" descr="13689"/>
          <p:cNvPicPr>
            <a:picLocks noChangeAspect="1" noChangeArrowheads="1"/>
          </p:cNvPicPr>
          <p:nvPr/>
        </p:nvPicPr>
        <p:blipFill>
          <a:blip r:embed="rId4" cstate="print"/>
          <a:srcRect/>
          <a:stretch>
            <a:fillRect/>
          </a:stretch>
        </p:blipFill>
        <p:spPr bwMode="auto">
          <a:xfrm>
            <a:off x="3733800" y="1676400"/>
            <a:ext cx="2438400" cy="1976438"/>
          </a:xfrm>
          <a:prstGeom prst="rect">
            <a:avLst/>
          </a:prstGeom>
          <a:solidFill>
            <a:schemeClr val="hlink"/>
          </a:solidFill>
          <a:ln w="57150" algn="ctr">
            <a:solidFill>
              <a:schemeClr val="accent6">
                <a:lumMod val="60000"/>
                <a:lumOff val="40000"/>
              </a:schemeClr>
            </a:solidFill>
            <a:miter lim="800000"/>
            <a:headEnd/>
            <a:tailEnd/>
          </a:ln>
          <a:effectLst/>
        </p:spPr>
      </p:pic>
      <p:pic>
        <p:nvPicPr>
          <p:cNvPr id="19462" name="Picture 7" descr="3500_3"/>
          <p:cNvPicPr>
            <a:picLocks noChangeAspect="1" noChangeArrowheads="1"/>
          </p:cNvPicPr>
          <p:nvPr/>
        </p:nvPicPr>
        <p:blipFill>
          <a:blip r:embed="rId5" cstate="print"/>
          <a:srcRect/>
          <a:stretch>
            <a:fillRect/>
          </a:stretch>
        </p:blipFill>
        <p:spPr bwMode="auto">
          <a:xfrm>
            <a:off x="714375" y="1676400"/>
            <a:ext cx="2638425" cy="2032000"/>
          </a:xfrm>
          <a:prstGeom prst="rect">
            <a:avLst/>
          </a:prstGeom>
          <a:solidFill>
            <a:schemeClr val="hlink"/>
          </a:solidFill>
          <a:ln w="57150" algn="ctr">
            <a:solidFill>
              <a:schemeClr val="accent6">
                <a:lumMod val="60000"/>
                <a:lumOff val="40000"/>
              </a:schemeClr>
            </a:solidFill>
            <a:miter lim="800000"/>
            <a:headEnd/>
            <a:tailEnd/>
          </a:ln>
          <a:effectLst/>
        </p:spPr>
      </p:pic>
      <p:sp>
        <p:nvSpPr>
          <p:cNvPr id="664584" name="Rectangle 8"/>
          <p:cNvSpPr>
            <a:spLocks noChangeArrowheads="1"/>
          </p:cNvSpPr>
          <p:nvPr/>
        </p:nvSpPr>
        <p:spPr bwMode="auto">
          <a:xfrm>
            <a:off x="642938" y="0"/>
            <a:ext cx="8362949" cy="1179513"/>
          </a:xfrm>
          <a:prstGeom prst="rect">
            <a:avLst/>
          </a:prstGeom>
          <a:solidFill>
            <a:schemeClr val="hlink"/>
          </a:solidFill>
          <a:ln w="57150" algn="ctr">
            <a:solidFill>
              <a:srgbClr val="3366FF"/>
            </a:solidFill>
            <a:miter lim="800000"/>
            <a:headEnd/>
            <a:tailEnd/>
          </a:ln>
          <a:effectLst/>
        </p:spPr>
        <p:txBody>
          <a:bodyPr anchor="ctr"/>
          <a:lstStyle/>
          <a:p>
            <a:pPr>
              <a:defRPr/>
            </a:pPr>
            <a:r>
              <a:rPr lang="es-ES_tradnl" sz="4000" b="1" i="1" dirty="0">
                <a:solidFill>
                  <a:schemeClr val="accent2">
                    <a:lumMod val="50000"/>
                  </a:schemeClr>
                </a:solidFill>
                <a:effectLst>
                  <a:outerShdw blurRad="38100" dist="38100" dir="2700000" algn="tl">
                    <a:srgbClr val="000000"/>
                  </a:outerShdw>
                </a:effectLst>
              </a:rPr>
              <a:t>Telefonía IP</a:t>
            </a:r>
            <a:br>
              <a:rPr lang="es-ES_tradnl" sz="4000" b="1" i="1" dirty="0">
                <a:solidFill>
                  <a:schemeClr val="accent2">
                    <a:lumMod val="50000"/>
                  </a:schemeClr>
                </a:solidFill>
                <a:effectLst>
                  <a:outerShdw blurRad="38100" dist="38100" dir="2700000" algn="tl">
                    <a:srgbClr val="000000"/>
                  </a:outerShdw>
                </a:effectLst>
              </a:rPr>
            </a:br>
            <a:r>
              <a:rPr lang="es-ES_tradnl" sz="4000" b="1" i="1" dirty="0">
                <a:solidFill>
                  <a:schemeClr val="accent2">
                    <a:lumMod val="50000"/>
                  </a:schemeClr>
                </a:solidFill>
                <a:effectLst>
                  <a:outerShdw blurRad="38100" dist="38100" dir="2700000" algn="tl">
                    <a:srgbClr val="000000"/>
                  </a:outerShdw>
                </a:effectLst>
              </a:rPr>
              <a:t>Componentes y Características</a:t>
            </a:r>
            <a:endParaRPr lang="es-AR" sz="4000" b="1" i="1" dirty="0">
              <a:solidFill>
                <a:schemeClr val="accent2">
                  <a:lumMod val="50000"/>
                </a:schemeClr>
              </a:solidFill>
              <a:effectLst>
                <a:outerShdw blurRad="38100" dist="38100" dir="2700000" algn="tl">
                  <a:srgbClr val="000000"/>
                </a:outerShdw>
              </a:effectLst>
            </a:endParaRPr>
          </a:p>
        </p:txBody>
      </p:sp>
      <p:pic>
        <p:nvPicPr>
          <p:cNvPr id="19464" name="Picture 9"/>
          <p:cNvPicPr>
            <a:picLocks noChangeAspect="1" noChangeArrowheads="1"/>
          </p:cNvPicPr>
          <p:nvPr/>
        </p:nvPicPr>
        <p:blipFill>
          <a:blip r:embed="rId6" cstate="print"/>
          <a:srcRect/>
          <a:stretch>
            <a:fillRect/>
          </a:stretch>
        </p:blipFill>
        <p:spPr bwMode="auto">
          <a:xfrm>
            <a:off x="642938" y="3857625"/>
            <a:ext cx="2716212" cy="2643188"/>
          </a:xfrm>
          <a:prstGeom prst="rect">
            <a:avLst/>
          </a:prstGeom>
          <a:solidFill>
            <a:schemeClr val="hlink"/>
          </a:solidFill>
          <a:ln w="57150" algn="ctr">
            <a:solidFill>
              <a:schemeClr val="accent6">
                <a:lumMod val="60000"/>
                <a:lumOff val="4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4584"/>
                                        </p:tgtEl>
                                        <p:attrNameLst>
                                          <p:attrName>style.visibility</p:attrName>
                                        </p:attrNameLst>
                                      </p:cBhvr>
                                      <p:to>
                                        <p:strVal val="visible"/>
                                      </p:to>
                                    </p:set>
                                    <p:anim calcmode="lin" valueType="num">
                                      <p:cBhvr>
                                        <p:cTn id="7" dur="1000" fill="hold"/>
                                        <p:tgtEl>
                                          <p:spTgt spid="664584"/>
                                        </p:tgtEl>
                                        <p:attrNameLst>
                                          <p:attrName>ppt_w</p:attrName>
                                        </p:attrNameLst>
                                      </p:cBhvr>
                                      <p:tavLst>
                                        <p:tav tm="0">
                                          <p:val>
                                            <p:fltVal val="0"/>
                                          </p:val>
                                        </p:tav>
                                        <p:tav tm="100000">
                                          <p:val>
                                            <p:strVal val="#ppt_w"/>
                                          </p:val>
                                        </p:tav>
                                      </p:tavLst>
                                    </p:anim>
                                    <p:anim calcmode="lin" valueType="num">
                                      <p:cBhvr>
                                        <p:cTn id="8" dur="1000" fill="hold"/>
                                        <p:tgtEl>
                                          <p:spTgt spid="664584"/>
                                        </p:tgtEl>
                                        <p:attrNameLst>
                                          <p:attrName>ppt_h</p:attrName>
                                        </p:attrNameLst>
                                      </p:cBhvr>
                                      <p:tavLst>
                                        <p:tav tm="0">
                                          <p:val>
                                            <p:fltVal val="0"/>
                                          </p:val>
                                        </p:tav>
                                        <p:tav tm="100000">
                                          <p:val>
                                            <p:strVal val="#ppt_h"/>
                                          </p:val>
                                        </p:tav>
                                      </p:tavLst>
                                    </p:anim>
                                    <p:anim calcmode="lin" valueType="num">
                                      <p:cBhvr>
                                        <p:cTn id="9" dur="1000" fill="hold"/>
                                        <p:tgtEl>
                                          <p:spTgt spid="664584"/>
                                        </p:tgtEl>
                                        <p:attrNameLst>
                                          <p:attrName>style.rotation</p:attrName>
                                        </p:attrNameLst>
                                      </p:cBhvr>
                                      <p:tavLst>
                                        <p:tav tm="0">
                                          <p:val>
                                            <p:fltVal val="90"/>
                                          </p:val>
                                        </p:tav>
                                        <p:tav tm="100000">
                                          <p:val>
                                            <p:fltVal val="0"/>
                                          </p:val>
                                        </p:tav>
                                      </p:tavLst>
                                    </p:anim>
                                    <p:animEffect transition="in" filter="fade">
                                      <p:cBhvr>
                                        <p:cTn id="10" dur="1000"/>
                                        <p:tgtEl>
                                          <p:spTgt spid="66458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9462"/>
                                        </p:tgtEl>
                                        <p:attrNameLst>
                                          <p:attrName>style.visibility</p:attrName>
                                        </p:attrNameLst>
                                      </p:cBhvr>
                                      <p:to>
                                        <p:strVal val="visible"/>
                                      </p:to>
                                    </p:set>
                                    <p:anim calcmode="lin" valueType="num">
                                      <p:cBhvr>
                                        <p:cTn id="15" dur="1000" fill="hold"/>
                                        <p:tgtEl>
                                          <p:spTgt spid="19462"/>
                                        </p:tgtEl>
                                        <p:attrNameLst>
                                          <p:attrName>ppt_w</p:attrName>
                                        </p:attrNameLst>
                                      </p:cBhvr>
                                      <p:tavLst>
                                        <p:tav tm="0">
                                          <p:val>
                                            <p:fltVal val="0"/>
                                          </p:val>
                                        </p:tav>
                                        <p:tav tm="100000">
                                          <p:val>
                                            <p:strVal val="#ppt_w"/>
                                          </p:val>
                                        </p:tav>
                                      </p:tavLst>
                                    </p:anim>
                                    <p:anim calcmode="lin" valueType="num">
                                      <p:cBhvr>
                                        <p:cTn id="16" dur="1000" fill="hold"/>
                                        <p:tgtEl>
                                          <p:spTgt spid="19462"/>
                                        </p:tgtEl>
                                        <p:attrNameLst>
                                          <p:attrName>ppt_h</p:attrName>
                                        </p:attrNameLst>
                                      </p:cBhvr>
                                      <p:tavLst>
                                        <p:tav tm="0">
                                          <p:val>
                                            <p:fltVal val="0"/>
                                          </p:val>
                                        </p:tav>
                                        <p:tav tm="100000">
                                          <p:val>
                                            <p:strVal val="#ppt_h"/>
                                          </p:val>
                                        </p:tav>
                                      </p:tavLst>
                                    </p:anim>
                                    <p:anim calcmode="lin" valueType="num">
                                      <p:cBhvr>
                                        <p:cTn id="17" dur="1000" fill="hold"/>
                                        <p:tgtEl>
                                          <p:spTgt spid="19462"/>
                                        </p:tgtEl>
                                        <p:attrNameLst>
                                          <p:attrName>style.rotation</p:attrName>
                                        </p:attrNameLst>
                                      </p:cBhvr>
                                      <p:tavLst>
                                        <p:tav tm="0">
                                          <p:val>
                                            <p:fltVal val="90"/>
                                          </p:val>
                                        </p:tav>
                                        <p:tav tm="100000">
                                          <p:val>
                                            <p:fltVal val="0"/>
                                          </p:val>
                                        </p:tav>
                                      </p:tavLst>
                                    </p:anim>
                                    <p:animEffect transition="in" filter="fade">
                                      <p:cBhvr>
                                        <p:cTn id="18" dur="1000"/>
                                        <p:tgtEl>
                                          <p:spTgt spid="19462"/>
                                        </p:tgtEl>
                                      </p:cBhvr>
                                    </p:animEffect>
                                  </p:childTnLst>
                                </p:cTn>
                              </p:par>
                              <p:par>
                                <p:cTn id="19" presetID="31" presetClass="entr" presetSubtype="0" fill="hold" nodeType="withEffect">
                                  <p:stCondLst>
                                    <p:cond delay="0"/>
                                  </p:stCondLst>
                                  <p:childTnLst>
                                    <p:set>
                                      <p:cBhvr>
                                        <p:cTn id="20" dur="1" fill="hold">
                                          <p:stCondLst>
                                            <p:cond delay="0"/>
                                          </p:stCondLst>
                                        </p:cTn>
                                        <p:tgtEl>
                                          <p:spTgt spid="19461"/>
                                        </p:tgtEl>
                                        <p:attrNameLst>
                                          <p:attrName>style.visibility</p:attrName>
                                        </p:attrNameLst>
                                      </p:cBhvr>
                                      <p:to>
                                        <p:strVal val="visible"/>
                                      </p:to>
                                    </p:set>
                                    <p:anim calcmode="lin" valueType="num">
                                      <p:cBhvr>
                                        <p:cTn id="21" dur="1000" fill="hold"/>
                                        <p:tgtEl>
                                          <p:spTgt spid="19461"/>
                                        </p:tgtEl>
                                        <p:attrNameLst>
                                          <p:attrName>ppt_w</p:attrName>
                                        </p:attrNameLst>
                                      </p:cBhvr>
                                      <p:tavLst>
                                        <p:tav tm="0">
                                          <p:val>
                                            <p:fltVal val="0"/>
                                          </p:val>
                                        </p:tav>
                                        <p:tav tm="100000">
                                          <p:val>
                                            <p:strVal val="#ppt_w"/>
                                          </p:val>
                                        </p:tav>
                                      </p:tavLst>
                                    </p:anim>
                                    <p:anim calcmode="lin" valueType="num">
                                      <p:cBhvr>
                                        <p:cTn id="22" dur="1000" fill="hold"/>
                                        <p:tgtEl>
                                          <p:spTgt spid="19461"/>
                                        </p:tgtEl>
                                        <p:attrNameLst>
                                          <p:attrName>ppt_h</p:attrName>
                                        </p:attrNameLst>
                                      </p:cBhvr>
                                      <p:tavLst>
                                        <p:tav tm="0">
                                          <p:val>
                                            <p:fltVal val="0"/>
                                          </p:val>
                                        </p:tav>
                                        <p:tav tm="100000">
                                          <p:val>
                                            <p:strVal val="#ppt_h"/>
                                          </p:val>
                                        </p:tav>
                                      </p:tavLst>
                                    </p:anim>
                                    <p:anim calcmode="lin" valueType="num">
                                      <p:cBhvr>
                                        <p:cTn id="23" dur="1000" fill="hold"/>
                                        <p:tgtEl>
                                          <p:spTgt spid="19461"/>
                                        </p:tgtEl>
                                        <p:attrNameLst>
                                          <p:attrName>style.rotation</p:attrName>
                                        </p:attrNameLst>
                                      </p:cBhvr>
                                      <p:tavLst>
                                        <p:tav tm="0">
                                          <p:val>
                                            <p:fltVal val="90"/>
                                          </p:val>
                                        </p:tav>
                                        <p:tav tm="100000">
                                          <p:val>
                                            <p:fltVal val="0"/>
                                          </p:val>
                                        </p:tav>
                                      </p:tavLst>
                                    </p:anim>
                                    <p:animEffect transition="in" filter="fade">
                                      <p:cBhvr>
                                        <p:cTn id="24" dur="1000"/>
                                        <p:tgtEl>
                                          <p:spTgt spid="19461"/>
                                        </p:tgtEl>
                                      </p:cBhvr>
                                    </p:animEffect>
                                  </p:childTnLst>
                                </p:cTn>
                              </p:par>
                              <p:par>
                                <p:cTn id="25" presetID="31" presetClass="entr" presetSubtype="0" fill="hold" nodeType="withEffect">
                                  <p:stCondLst>
                                    <p:cond delay="0"/>
                                  </p:stCondLst>
                                  <p:childTnLst>
                                    <p:set>
                                      <p:cBhvr>
                                        <p:cTn id="26" dur="1" fill="hold">
                                          <p:stCondLst>
                                            <p:cond delay="0"/>
                                          </p:stCondLst>
                                        </p:cTn>
                                        <p:tgtEl>
                                          <p:spTgt spid="19460"/>
                                        </p:tgtEl>
                                        <p:attrNameLst>
                                          <p:attrName>style.visibility</p:attrName>
                                        </p:attrNameLst>
                                      </p:cBhvr>
                                      <p:to>
                                        <p:strVal val="visible"/>
                                      </p:to>
                                    </p:set>
                                    <p:anim calcmode="lin" valueType="num">
                                      <p:cBhvr>
                                        <p:cTn id="27" dur="1000" fill="hold"/>
                                        <p:tgtEl>
                                          <p:spTgt spid="19460"/>
                                        </p:tgtEl>
                                        <p:attrNameLst>
                                          <p:attrName>ppt_w</p:attrName>
                                        </p:attrNameLst>
                                      </p:cBhvr>
                                      <p:tavLst>
                                        <p:tav tm="0">
                                          <p:val>
                                            <p:fltVal val="0"/>
                                          </p:val>
                                        </p:tav>
                                        <p:tav tm="100000">
                                          <p:val>
                                            <p:strVal val="#ppt_w"/>
                                          </p:val>
                                        </p:tav>
                                      </p:tavLst>
                                    </p:anim>
                                    <p:anim calcmode="lin" valueType="num">
                                      <p:cBhvr>
                                        <p:cTn id="28" dur="1000" fill="hold"/>
                                        <p:tgtEl>
                                          <p:spTgt spid="19460"/>
                                        </p:tgtEl>
                                        <p:attrNameLst>
                                          <p:attrName>ppt_h</p:attrName>
                                        </p:attrNameLst>
                                      </p:cBhvr>
                                      <p:tavLst>
                                        <p:tav tm="0">
                                          <p:val>
                                            <p:fltVal val="0"/>
                                          </p:val>
                                        </p:tav>
                                        <p:tav tm="100000">
                                          <p:val>
                                            <p:strVal val="#ppt_h"/>
                                          </p:val>
                                        </p:tav>
                                      </p:tavLst>
                                    </p:anim>
                                    <p:anim calcmode="lin" valueType="num">
                                      <p:cBhvr>
                                        <p:cTn id="29" dur="1000" fill="hold"/>
                                        <p:tgtEl>
                                          <p:spTgt spid="19460"/>
                                        </p:tgtEl>
                                        <p:attrNameLst>
                                          <p:attrName>style.rotation</p:attrName>
                                        </p:attrNameLst>
                                      </p:cBhvr>
                                      <p:tavLst>
                                        <p:tav tm="0">
                                          <p:val>
                                            <p:fltVal val="90"/>
                                          </p:val>
                                        </p:tav>
                                        <p:tav tm="100000">
                                          <p:val>
                                            <p:fltVal val="0"/>
                                          </p:val>
                                        </p:tav>
                                      </p:tavLst>
                                    </p:anim>
                                    <p:animEffect transition="in" filter="fade">
                                      <p:cBhvr>
                                        <p:cTn id="30" dur="1000"/>
                                        <p:tgtEl>
                                          <p:spTgt spid="1946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9464"/>
                                        </p:tgtEl>
                                        <p:attrNameLst>
                                          <p:attrName>style.visibility</p:attrName>
                                        </p:attrNameLst>
                                      </p:cBhvr>
                                      <p:to>
                                        <p:strVal val="visible"/>
                                      </p:to>
                                    </p:set>
                                    <p:anim calcmode="lin" valueType="num">
                                      <p:cBhvr>
                                        <p:cTn id="35" dur="1000" fill="hold"/>
                                        <p:tgtEl>
                                          <p:spTgt spid="19464"/>
                                        </p:tgtEl>
                                        <p:attrNameLst>
                                          <p:attrName>ppt_w</p:attrName>
                                        </p:attrNameLst>
                                      </p:cBhvr>
                                      <p:tavLst>
                                        <p:tav tm="0">
                                          <p:val>
                                            <p:fltVal val="0"/>
                                          </p:val>
                                        </p:tav>
                                        <p:tav tm="100000">
                                          <p:val>
                                            <p:strVal val="#ppt_w"/>
                                          </p:val>
                                        </p:tav>
                                      </p:tavLst>
                                    </p:anim>
                                    <p:anim calcmode="lin" valueType="num">
                                      <p:cBhvr>
                                        <p:cTn id="36" dur="1000" fill="hold"/>
                                        <p:tgtEl>
                                          <p:spTgt spid="19464"/>
                                        </p:tgtEl>
                                        <p:attrNameLst>
                                          <p:attrName>ppt_h</p:attrName>
                                        </p:attrNameLst>
                                      </p:cBhvr>
                                      <p:tavLst>
                                        <p:tav tm="0">
                                          <p:val>
                                            <p:fltVal val="0"/>
                                          </p:val>
                                        </p:tav>
                                        <p:tav tm="100000">
                                          <p:val>
                                            <p:strVal val="#ppt_h"/>
                                          </p:val>
                                        </p:tav>
                                      </p:tavLst>
                                    </p:anim>
                                    <p:anim calcmode="lin" valueType="num">
                                      <p:cBhvr>
                                        <p:cTn id="37" dur="1000" fill="hold"/>
                                        <p:tgtEl>
                                          <p:spTgt spid="19464"/>
                                        </p:tgtEl>
                                        <p:attrNameLst>
                                          <p:attrName>style.rotation</p:attrName>
                                        </p:attrNameLst>
                                      </p:cBhvr>
                                      <p:tavLst>
                                        <p:tav tm="0">
                                          <p:val>
                                            <p:fltVal val="90"/>
                                          </p:val>
                                        </p:tav>
                                        <p:tav tm="100000">
                                          <p:val>
                                            <p:fltVal val="0"/>
                                          </p:val>
                                        </p:tav>
                                      </p:tavLst>
                                    </p:anim>
                                    <p:animEffect transition="in" filter="fade">
                                      <p:cBhvr>
                                        <p:cTn id="38" dur="1000"/>
                                        <p:tgtEl>
                                          <p:spTgt spid="19464"/>
                                        </p:tgtEl>
                                      </p:cBhvr>
                                    </p:animEffect>
                                  </p:childTnLst>
                                </p:cTn>
                              </p:par>
                              <p:par>
                                <p:cTn id="39" presetID="31" presetClass="entr" presetSubtype="0" fill="hold" nodeType="withEffect">
                                  <p:stCondLst>
                                    <p:cond delay="0"/>
                                  </p:stCondLst>
                                  <p:childTnLst>
                                    <p:set>
                                      <p:cBhvr>
                                        <p:cTn id="40" dur="1" fill="hold">
                                          <p:stCondLst>
                                            <p:cond delay="0"/>
                                          </p:stCondLst>
                                        </p:cTn>
                                        <p:tgtEl>
                                          <p:spTgt spid="19458"/>
                                        </p:tgtEl>
                                        <p:attrNameLst>
                                          <p:attrName>style.visibility</p:attrName>
                                        </p:attrNameLst>
                                      </p:cBhvr>
                                      <p:to>
                                        <p:strVal val="visible"/>
                                      </p:to>
                                    </p:set>
                                    <p:anim calcmode="lin" valueType="num">
                                      <p:cBhvr>
                                        <p:cTn id="41" dur="1000" fill="hold"/>
                                        <p:tgtEl>
                                          <p:spTgt spid="19458"/>
                                        </p:tgtEl>
                                        <p:attrNameLst>
                                          <p:attrName>ppt_w</p:attrName>
                                        </p:attrNameLst>
                                      </p:cBhvr>
                                      <p:tavLst>
                                        <p:tav tm="0">
                                          <p:val>
                                            <p:fltVal val="0"/>
                                          </p:val>
                                        </p:tav>
                                        <p:tav tm="100000">
                                          <p:val>
                                            <p:strVal val="#ppt_w"/>
                                          </p:val>
                                        </p:tav>
                                      </p:tavLst>
                                    </p:anim>
                                    <p:anim calcmode="lin" valueType="num">
                                      <p:cBhvr>
                                        <p:cTn id="42" dur="1000" fill="hold"/>
                                        <p:tgtEl>
                                          <p:spTgt spid="19458"/>
                                        </p:tgtEl>
                                        <p:attrNameLst>
                                          <p:attrName>ppt_h</p:attrName>
                                        </p:attrNameLst>
                                      </p:cBhvr>
                                      <p:tavLst>
                                        <p:tav tm="0">
                                          <p:val>
                                            <p:fltVal val="0"/>
                                          </p:val>
                                        </p:tav>
                                        <p:tav tm="100000">
                                          <p:val>
                                            <p:strVal val="#ppt_h"/>
                                          </p:val>
                                        </p:tav>
                                      </p:tavLst>
                                    </p:anim>
                                    <p:anim calcmode="lin" valueType="num">
                                      <p:cBhvr>
                                        <p:cTn id="43" dur="1000" fill="hold"/>
                                        <p:tgtEl>
                                          <p:spTgt spid="19458"/>
                                        </p:tgtEl>
                                        <p:attrNameLst>
                                          <p:attrName>style.rotation</p:attrName>
                                        </p:attrNameLst>
                                      </p:cBhvr>
                                      <p:tavLst>
                                        <p:tav tm="0">
                                          <p:val>
                                            <p:fltVal val="90"/>
                                          </p:val>
                                        </p:tav>
                                        <p:tav tm="100000">
                                          <p:val>
                                            <p:fltVal val="0"/>
                                          </p:val>
                                        </p:tav>
                                      </p:tavLst>
                                    </p:anim>
                                    <p:animEffect transition="in" filter="fade">
                                      <p:cBhvr>
                                        <p:cTn id="44" dur="10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a:xfrm>
            <a:off x="250825" y="0"/>
            <a:ext cx="8642350" cy="1484313"/>
          </a:xfrm>
          <a:solidFill>
            <a:schemeClr val="hlink"/>
          </a:solidFill>
          <a:ln w="57150" cap="flat" algn="ctr">
            <a:solidFill>
              <a:srgbClr val="3366FF"/>
            </a:solidFill>
          </a:ln>
        </p:spPr>
        <p:txBody>
          <a:bodyPr/>
          <a:lstStyle/>
          <a:p>
            <a:pPr>
              <a:defRPr/>
            </a:pPr>
            <a:r>
              <a:rPr lang="es-ES_tradnl" sz="4000" b="1" i="1">
                <a:solidFill>
                  <a:schemeClr val="accent2">
                    <a:lumMod val="50000"/>
                  </a:schemeClr>
                </a:solidFill>
                <a:effectLst>
                  <a:outerShdw blurRad="38100" dist="38100" dir="2700000" algn="tl">
                    <a:srgbClr val="000000"/>
                  </a:outerShdw>
                </a:effectLst>
                <a:latin typeface="Arial" charset="0"/>
              </a:rPr>
              <a:t>Telefonía IP</a:t>
            </a:r>
            <a:br>
              <a:rPr lang="es-ES_tradnl" sz="4000" b="1" i="1">
                <a:solidFill>
                  <a:schemeClr val="accent2">
                    <a:lumMod val="50000"/>
                  </a:schemeClr>
                </a:solidFill>
                <a:effectLst>
                  <a:outerShdw blurRad="38100" dist="38100" dir="2700000" algn="tl">
                    <a:srgbClr val="000000"/>
                  </a:outerShdw>
                </a:effectLst>
                <a:latin typeface="Arial" charset="0"/>
              </a:rPr>
            </a:br>
            <a:r>
              <a:rPr lang="es-MX" sz="4000" b="1" i="1">
                <a:solidFill>
                  <a:schemeClr val="accent2">
                    <a:lumMod val="50000"/>
                  </a:schemeClr>
                </a:solidFill>
                <a:effectLst>
                  <a:outerShdw blurRad="38100" dist="38100" dir="2700000" algn="tl">
                    <a:srgbClr val="000000"/>
                  </a:outerShdw>
                </a:effectLst>
                <a:latin typeface="Arial" charset="0"/>
              </a:rPr>
              <a:t>Infraestructura y equipamientos </a:t>
            </a:r>
            <a:endParaRPr lang="es-ES" sz="4000" b="1" i="1">
              <a:solidFill>
                <a:schemeClr val="accent2">
                  <a:lumMod val="50000"/>
                </a:schemeClr>
              </a:solidFill>
              <a:effectLst>
                <a:outerShdw blurRad="38100" dist="38100" dir="2700000" algn="tl">
                  <a:srgbClr val="000000"/>
                </a:outerShdw>
              </a:effectLst>
              <a:latin typeface="Arial" charset="0"/>
            </a:endParaRPr>
          </a:p>
        </p:txBody>
      </p:sp>
      <p:sp>
        <p:nvSpPr>
          <p:cNvPr id="685059" name="Rectangle 3"/>
          <p:cNvSpPr>
            <a:spLocks noGrp="1" noChangeArrowheads="1"/>
          </p:cNvSpPr>
          <p:nvPr>
            <p:ph type="body" idx="1"/>
          </p:nvPr>
        </p:nvSpPr>
        <p:spPr>
          <a:xfrm>
            <a:off x="179388" y="1700213"/>
            <a:ext cx="8964612" cy="4784725"/>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pPr>
            <a:r>
              <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Endpoints (UAC).</a:t>
            </a:r>
          </a:p>
          <a:p>
            <a:pPr marL="457200" lvl="1" indent="0">
              <a:spcBef>
                <a:spcPct val="0"/>
              </a:spcBef>
              <a:buFontTx/>
              <a:buChar char="•"/>
            </a:pPr>
            <a:r>
              <a:rPr lang="en-U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Teléfono IP</a:t>
            </a:r>
          </a:p>
          <a:p>
            <a:pPr marL="457200" lvl="1" indent="0">
              <a:spcBef>
                <a:spcPct val="0"/>
              </a:spcBef>
              <a:buFontTx/>
              <a:buChar char="•"/>
            </a:pPr>
            <a:r>
              <a:rPr lang="en-U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Unidades de audioconferencia múltiple. (MCU </a:t>
            </a:r>
            <a:r>
              <a:rPr lang="en-US" sz="24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Voz</a:t>
            </a:r>
            <a:r>
              <a:rPr lang="en-U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457200" lvl="1" indent="0">
              <a:spcBef>
                <a:spcPct val="0"/>
              </a:spcBef>
              <a:buFontTx/>
              <a:buChar char="•"/>
            </a:pPr>
            <a:r>
              <a:rPr lang="en-U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Softphones</a:t>
            </a:r>
          </a:p>
          <a:p>
            <a:pPr marL="0" indent="0">
              <a:spcBef>
                <a:spcPct val="0"/>
              </a:spcBef>
            </a:pPr>
            <a:r>
              <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Conversores Analógicos Digitales.</a:t>
            </a:r>
          </a:p>
          <a:p>
            <a:pPr marL="0" indent="0">
              <a:spcBef>
                <a:spcPct val="0"/>
              </a:spcBef>
            </a:pPr>
            <a:endPar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Adaptador para PC. </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Switch (</a:t>
            </a:r>
            <a:r>
              <a:rPr lang="en-U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PoE</a:t>
            </a: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Gatekeeper. </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Gateways (</a:t>
            </a:r>
            <a:r>
              <a:rPr lang="en-U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Pasarelas</a:t>
            </a: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RTC / IP).</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Servicios de Directorio.</a:t>
            </a:r>
            <a:endPar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grpSp>
        <p:nvGrpSpPr>
          <p:cNvPr id="2" name="1 Grupo"/>
          <p:cNvGrpSpPr/>
          <p:nvPr/>
        </p:nvGrpSpPr>
        <p:grpSpPr>
          <a:xfrm>
            <a:off x="3779838" y="3213100"/>
            <a:ext cx="5364162" cy="2232025"/>
            <a:chOff x="3779838" y="3213100"/>
            <a:chExt cx="5364162" cy="2232025"/>
          </a:xfrm>
        </p:grpSpPr>
        <p:pic>
          <p:nvPicPr>
            <p:cNvPr id="20486" name="Picture 6"/>
            <p:cNvPicPr>
              <a:picLocks noChangeAspect="1" noChangeArrowheads="1"/>
            </p:cNvPicPr>
            <p:nvPr/>
          </p:nvPicPr>
          <p:blipFill>
            <a:blip r:embed="rId2" cstate="print"/>
            <a:srcRect/>
            <a:stretch>
              <a:fillRect/>
            </a:stretch>
          </p:blipFill>
          <p:spPr bwMode="auto">
            <a:xfrm>
              <a:off x="3779838" y="3933825"/>
              <a:ext cx="5364162" cy="1511300"/>
            </a:xfrm>
            <a:prstGeom prst="rect">
              <a:avLst/>
            </a:prstGeom>
            <a:solidFill>
              <a:srgbClr val="DDDDDD"/>
            </a:solidFill>
            <a:ln w="57150" cmpd="thickThin" algn="ctr">
              <a:solidFill>
                <a:schemeClr val="accent6">
                  <a:lumMod val="60000"/>
                  <a:lumOff val="40000"/>
                </a:schemeClr>
              </a:solidFill>
              <a:miter lim="800000"/>
              <a:headEnd/>
              <a:tailEnd/>
            </a:ln>
            <a:effectLst/>
          </p:spPr>
        </p:pic>
        <p:sp>
          <p:nvSpPr>
            <p:cNvPr id="20487" name="AutoShape 7"/>
            <p:cNvSpPr>
              <a:spLocks noChangeArrowheads="1"/>
            </p:cNvSpPr>
            <p:nvPr/>
          </p:nvSpPr>
          <p:spPr bwMode="auto">
            <a:xfrm>
              <a:off x="6011863" y="3213100"/>
              <a:ext cx="2160587" cy="576263"/>
            </a:xfrm>
            <a:prstGeom prst="curvedDownArrow">
              <a:avLst>
                <a:gd name="adj1" fmla="val 105883"/>
                <a:gd name="adj2" fmla="val 149972"/>
                <a:gd name="adj3" fmla="val 33333"/>
              </a:avLst>
            </a:prstGeom>
            <a:solidFill>
              <a:schemeClr val="accent2"/>
            </a:solidFill>
            <a:ln w="12700">
              <a:solidFill>
                <a:schemeClr val="accent6">
                  <a:lumMod val="60000"/>
                  <a:lumOff val="40000"/>
                </a:schemeClr>
              </a:solidFill>
              <a:miter lim="800000"/>
              <a:headEnd/>
              <a:tailEnd/>
            </a:ln>
            <a:effectLst/>
          </p:spPr>
          <p:txBody>
            <a:bodyPr wrap="none" anchor="ct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animEffect transition="in" filter="fade">
                                      <p:cBhvr>
                                        <p:cTn id="7" dur="500"/>
                                        <p:tgtEl>
                                          <p:spTgt spid="6850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85059">
                                            <p:bg/>
                                          </p:spTgt>
                                        </p:tgtEl>
                                        <p:attrNameLst>
                                          <p:attrName>style.visibility</p:attrName>
                                        </p:attrNameLst>
                                      </p:cBhvr>
                                      <p:to>
                                        <p:strVal val="visible"/>
                                      </p:to>
                                    </p:set>
                                    <p:animEffect transition="in" filter="fade">
                                      <p:cBhvr>
                                        <p:cTn id="12" dur="1000"/>
                                        <p:tgtEl>
                                          <p:spTgt spid="685059">
                                            <p:bg/>
                                          </p:spTgt>
                                        </p:tgtEl>
                                      </p:cBhvr>
                                    </p:animEffect>
                                    <p:anim calcmode="lin" valueType="num">
                                      <p:cBhvr>
                                        <p:cTn id="13" dur="1000" fill="hold"/>
                                        <p:tgtEl>
                                          <p:spTgt spid="685059">
                                            <p:bg/>
                                          </p:spTgt>
                                        </p:tgtEl>
                                        <p:attrNameLst>
                                          <p:attrName>ppt_x</p:attrName>
                                        </p:attrNameLst>
                                      </p:cBhvr>
                                      <p:tavLst>
                                        <p:tav tm="0">
                                          <p:val>
                                            <p:strVal val="#ppt_x"/>
                                          </p:val>
                                        </p:tav>
                                        <p:tav tm="100000">
                                          <p:val>
                                            <p:strVal val="#ppt_x"/>
                                          </p:val>
                                        </p:tav>
                                      </p:tavLst>
                                    </p:anim>
                                    <p:anim calcmode="lin" valueType="num">
                                      <p:cBhvr>
                                        <p:cTn id="14" dur="1000" fill="hold"/>
                                        <p:tgtEl>
                                          <p:spTgt spid="685059">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5059">
                                            <p:txEl>
                                              <p:pRg st="0" end="0"/>
                                            </p:txEl>
                                          </p:spTgt>
                                        </p:tgtEl>
                                        <p:attrNameLst>
                                          <p:attrName>style.visibility</p:attrName>
                                        </p:attrNameLst>
                                      </p:cBhvr>
                                      <p:to>
                                        <p:strVal val="visible"/>
                                      </p:to>
                                    </p:set>
                                    <p:animEffect transition="in" filter="fade">
                                      <p:cBhvr>
                                        <p:cTn id="19" dur="1000"/>
                                        <p:tgtEl>
                                          <p:spTgt spid="685059">
                                            <p:txEl>
                                              <p:pRg st="0" end="0"/>
                                            </p:txEl>
                                          </p:spTgt>
                                        </p:tgtEl>
                                      </p:cBhvr>
                                    </p:animEffect>
                                    <p:anim calcmode="lin" valueType="num">
                                      <p:cBhvr>
                                        <p:cTn id="20" dur="1000" fill="hold"/>
                                        <p:tgtEl>
                                          <p:spTgt spid="68505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85059">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85059">
                                            <p:txEl>
                                              <p:pRg st="1" end="1"/>
                                            </p:txEl>
                                          </p:spTgt>
                                        </p:tgtEl>
                                        <p:attrNameLst>
                                          <p:attrName>style.visibility</p:attrName>
                                        </p:attrNameLst>
                                      </p:cBhvr>
                                      <p:to>
                                        <p:strVal val="visible"/>
                                      </p:to>
                                    </p:set>
                                    <p:animEffect transition="in" filter="fade">
                                      <p:cBhvr>
                                        <p:cTn id="24" dur="1000"/>
                                        <p:tgtEl>
                                          <p:spTgt spid="685059">
                                            <p:txEl>
                                              <p:pRg st="1" end="1"/>
                                            </p:txEl>
                                          </p:spTgt>
                                        </p:tgtEl>
                                      </p:cBhvr>
                                    </p:animEffect>
                                    <p:anim calcmode="lin" valueType="num">
                                      <p:cBhvr>
                                        <p:cTn id="25" dur="1000" fill="hold"/>
                                        <p:tgtEl>
                                          <p:spTgt spid="68505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85059">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85059">
                                            <p:txEl>
                                              <p:pRg st="2" end="2"/>
                                            </p:txEl>
                                          </p:spTgt>
                                        </p:tgtEl>
                                        <p:attrNameLst>
                                          <p:attrName>style.visibility</p:attrName>
                                        </p:attrNameLst>
                                      </p:cBhvr>
                                      <p:to>
                                        <p:strVal val="visible"/>
                                      </p:to>
                                    </p:set>
                                    <p:animEffect transition="in" filter="fade">
                                      <p:cBhvr>
                                        <p:cTn id="29" dur="1000"/>
                                        <p:tgtEl>
                                          <p:spTgt spid="685059">
                                            <p:txEl>
                                              <p:pRg st="2" end="2"/>
                                            </p:txEl>
                                          </p:spTgt>
                                        </p:tgtEl>
                                      </p:cBhvr>
                                    </p:animEffect>
                                    <p:anim calcmode="lin" valueType="num">
                                      <p:cBhvr>
                                        <p:cTn id="30" dur="1000" fill="hold"/>
                                        <p:tgtEl>
                                          <p:spTgt spid="685059">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685059">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5059">
                                            <p:txEl>
                                              <p:pRg st="3" end="3"/>
                                            </p:txEl>
                                          </p:spTgt>
                                        </p:tgtEl>
                                        <p:attrNameLst>
                                          <p:attrName>style.visibility</p:attrName>
                                        </p:attrNameLst>
                                      </p:cBhvr>
                                      <p:to>
                                        <p:strVal val="visible"/>
                                      </p:to>
                                    </p:set>
                                    <p:animEffect transition="in" filter="fade">
                                      <p:cBhvr>
                                        <p:cTn id="34" dur="1000"/>
                                        <p:tgtEl>
                                          <p:spTgt spid="685059">
                                            <p:txEl>
                                              <p:pRg st="3" end="3"/>
                                            </p:txEl>
                                          </p:spTgt>
                                        </p:tgtEl>
                                      </p:cBhvr>
                                    </p:animEffect>
                                    <p:anim calcmode="lin" valueType="num">
                                      <p:cBhvr>
                                        <p:cTn id="35" dur="1000" fill="hold"/>
                                        <p:tgtEl>
                                          <p:spTgt spid="685059">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850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85059">
                                            <p:txEl>
                                              <p:pRg st="4" end="4"/>
                                            </p:txEl>
                                          </p:spTgt>
                                        </p:tgtEl>
                                        <p:attrNameLst>
                                          <p:attrName>style.visibility</p:attrName>
                                        </p:attrNameLst>
                                      </p:cBhvr>
                                      <p:to>
                                        <p:strVal val="visible"/>
                                      </p:to>
                                    </p:set>
                                    <p:animEffect transition="in" filter="fade">
                                      <p:cBhvr>
                                        <p:cTn id="41" dur="1000"/>
                                        <p:tgtEl>
                                          <p:spTgt spid="685059">
                                            <p:txEl>
                                              <p:pRg st="4" end="4"/>
                                            </p:txEl>
                                          </p:spTgt>
                                        </p:tgtEl>
                                      </p:cBhvr>
                                    </p:animEffect>
                                    <p:anim calcmode="lin" valueType="num">
                                      <p:cBhvr>
                                        <p:cTn id="42" dur="1000" fill="hold"/>
                                        <p:tgtEl>
                                          <p:spTgt spid="685059">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6850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85059">
                                            <p:txEl>
                                              <p:pRg st="6" end="6"/>
                                            </p:txEl>
                                          </p:spTgt>
                                        </p:tgtEl>
                                        <p:attrNameLst>
                                          <p:attrName>style.visibility</p:attrName>
                                        </p:attrNameLst>
                                      </p:cBhvr>
                                      <p:to>
                                        <p:strVal val="visible"/>
                                      </p:to>
                                    </p:set>
                                    <p:animEffect transition="in" filter="fade">
                                      <p:cBhvr>
                                        <p:cTn id="48" dur="1000"/>
                                        <p:tgtEl>
                                          <p:spTgt spid="685059">
                                            <p:txEl>
                                              <p:pRg st="6" end="6"/>
                                            </p:txEl>
                                          </p:spTgt>
                                        </p:tgtEl>
                                      </p:cBhvr>
                                    </p:animEffect>
                                    <p:anim calcmode="lin" valueType="num">
                                      <p:cBhvr>
                                        <p:cTn id="49" dur="1000" fill="hold"/>
                                        <p:tgtEl>
                                          <p:spTgt spid="685059">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68505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85059">
                                            <p:txEl>
                                              <p:pRg st="7" end="7"/>
                                            </p:txEl>
                                          </p:spTgt>
                                        </p:tgtEl>
                                        <p:attrNameLst>
                                          <p:attrName>style.visibility</p:attrName>
                                        </p:attrNameLst>
                                      </p:cBhvr>
                                      <p:to>
                                        <p:strVal val="visible"/>
                                      </p:to>
                                    </p:set>
                                    <p:animEffect transition="in" filter="fade">
                                      <p:cBhvr>
                                        <p:cTn id="55" dur="1000"/>
                                        <p:tgtEl>
                                          <p:spTgt spid="685059">
                                            <p:txEl>
                                              <p:pRg st="7" end="7"/>
                                            </p:txEl>
                                          </p:spTgt>
                                        </p:tgtEl>
                                      </p:cBhvr>
                                    </p:animEffect>
                                    <p:anim calcmode="lin" valueType="num">
                                      <p:cBhvr>
                                        <p:cTn id="56" dur="1000" fill="hold"/>
                                        <p:tgtEl>
                                          <p:spTgt spid="685059">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68505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85059">
                                            <p:txEl>
                                              <p:pRg st="8" end="8"/>
                                            </p:txEl>
                                          </p:spTgt>
                                        </p:tgtEl>
                                        <p:attrNameLst>
                                          <p:attrName>style.visibility</p:attrName>
                                        </p:attrNameLst>
                                      </p:cBhvr>
                                      <p:to>
                                        <p:strVal val="visible"/>
                                      </p:to>
                                    </p:set>
                                    <p:animEffect transition="in" filter="fade">
                                      <p:cBhvr>
                                        <p:cTn id="62" dur="1000"/>
                                        <p:tgtEl>
                                          <p:spTgt spid="685059">
                                            <p:txEl>
                                              <p:pRg st="8" end="8"/>
                                            </p:txEl>
                                          </p:spTgt>
                                        </p:tgtEl>
                                      </p:cBhvr>
                                    </p:animEffect>
                                    <p:anim calcmode="lin" valueType="num">
                                      <p:cBhvr>
                                        <p:cTn id="63" dur="1000" fill="hold"/>
                                        <p:tgtEl>
                                          <p:spTgt spid="685059">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68505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85059">
                                            <p:txEl>
                                              <p:pRg st="9" end="9"/>
                                            </p:txEl>
                                          </p:spTgt>
                                        </p:tgtEl>
                                        <p:attrNameLst>
                                          <p:attrName>style.visibility</p:attrName>
                                        </p:attrNameLst>
                                      </p:cBhvr>
                                      <p:to>
                                        <p:strVal val="visible"/>
                                      </p:to>
                                    </p:set>
                                    <p:animEffect transition="in" filter="fade">
                                      <p:cBhvr>
                                        <p:cTn id="69" dur="1000"/>
                                        <p:tgtEl>
                                          <p:spTgt spid="685059">
                                            <p:txEl>
                                              <p:pRg st="9" end="9"/>
                                            </p:txEl>
                                          </p:spTgt>
                                        </p:tgtEl>
                                      </p:cBhvr>
                                    </p:animEffect>
                                    <p:anim calcmode="lin" valueType="num">
                                      <p:cBhvr>
                                        <p:cTn id="70" dur="1000" fill="hold"/>
                                        <p:tgtEl>
                                          <p:spTgt spid="685059">
                                            <p:txEl>
                                              <p:pRg st="9" end="9"/>
                                            </p:txEl>
                                          </p:spTgt>
                                        </p:tgtEl>
                                        <p:attrNameLst>
                                          <p:attrName>ppt_x</p:attrName>
                                        </p:attrNameLst>
                                      </p:cBhvr>
                                      <p:tavLst>
                                        <p:tav tm="0">
                                          <p:val>
                                            <p:strVal val="#ppt_x"/>
                                          </p:val>
                                        </p:tav>
                                        <p:tav tm="100000">
                                          <p:val>
                                            <p:strVal val="#ppt_x"/>
                                          </p:val>
                                        </p:tav>
                                      </p:tavLst>
                                    </p:anim>
                                    <p:anim calcmode="lin" valueType="num">
                                      <p:cBhvr>
                                        <p:cTn id="71" dur="1000" fill="hold"/>
                                        <p:tgtEl>
                                          <p:spTgt spid="68505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85059">
                                            <p:txEl>
                                              <p:pRg st="10" end="10"/>
                                            </p:txEl>
                                          </p:spTgt>
                                        </p:tgtEl>
                                        <p:attrNameLst>
                                          <p:attrName>style.visibility</p:attrName>
                                        </p:attrNameLst>
                                      </p:cBhvr>
                                      <p:to>
                                        <p:strVal val="visible"/>
                                      </p:to>
                                    </p:set>
                                    <p:animEffect transition="in" filter="fade">
                                      <p:cBhvr>
                                        <p:cTn id="76" dur="1000"/>
                                        <p:tgtEl>
                                          <p:spTgt spid="685059">
                                            <p:txEl>
                                              <p:pRg st="10" end="10"/>
                                            </p:txEl>
                                          </p:spTgt>
                                        </p:tgtEl>
                                      </p:cBhvr>
                                    </p:animEffect>
                                    <p:anim calcmode="lin" valueType="num">
                                      <p:cBhvr>
                                        <p:cTn id="77" dur="1000" fill="hold"/>
                                        <p:tgtEl>
                                          <p:spTgt spid="685059">
                                            <p:txEl>
                                              <p:pRg st="10" end="10"/>
                                            </p:txEl>
                                          </p:spTgt>
                                        </p:tgtEl>
                                        <p:attrNameLst>
                                          <p:attrName>ppt_x</p:attrName>
                                        </p:attrNameLst>
                                      </p:cBhvr>
                                      <p:tavLst>
                                        <p:tav tm="0">
                                          <p:val>
                                            <p:strVal val="#ppt_x"/>
                                          </p:val>
                                        </p:tav>
                                        <p:tav tm="100000">
                                          <p:val>
                                            <p:strVal val="#ppt_x"/>
                                          </p:val>
                                        </p:tav>
                                      </p:tavLst>
                                    </p:anim>
                                    <p:anim calcmode="lin" valueType="num">
                                      <p:cBhvr>
                                        <p:cTn id="78" dur="1000" fill="hold"/>
                                        <p:tgtEl>
                                          <p:spTgt spid="68505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randombar(horizontal)">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animBg="1"/>
      <p:bldP spid="68505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43694" y="3429000"/>
            <a:ext cx="9144000" cy="3284509"/>
          </a:xfrm>
          <a:solidFill>
            <a:schemeClr val="accent2">
              <a:lumMod val="20000"/>
              <a:lumOff val="80000"/>
            </a:schemeClr>
          </a:solidFill>
          <a:ln w="76200">
            <a:solidFill>
              <a:schemeClr val="accent2"/>
            </a:solidFill>
          </a:ln>
        </p:spPr>
        <p:txBody>
          <a:bodyPr/>
          <a:lstStyle/>
          <a:p>
            <a:pPr marL="0" indent="0" algn="ctr">
              <a:lnSpc>
                <a:spcPct val="90000"/>
              </a:lnSpc>
              <a:buFontTx/>
              <a:buNone/>
            </a:pPr>
            <a:r>
              <a:rPr lang="es-ES_tradnl" sz="2800" b="1" i="1" dirty="0">
                <a:solidFill>
                  <a:srgbClr val="333399"/>
                </a:solidFill>
                <a:latin typeface="Arial" charset="0"/>
              </a:rPr>
              <a:t>Mg.  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endParaRPr lang="es-ES_tradnl" sz="2800" b="1" i="1" dirty="0">
              <a:solidFill>
                <a:srgbClr val="333399"/>
              </a:solidFill>
              <a:latin typeface="Arial" charset="0"/>
            </a:endParaRPr>
          </a:p>
          <a:p>
            <a:pPr marL="0" indent="0" algn="ctr">
              <a:lnSpc>
                <a:spcPct val="90000"/>
              </a:lnSpc>
              <a:buFontTx/>
              <a:buNone/>
            </a:pPr>
            <a:r>
              <a:rPr lang="es-ES_tradnl" sz="2800" b="1" i="1" dirty="0">
                <a:solidFill>
                  <a:srgbClr val="333399"/>
                </a:solidFill>
                <a:latin typeface="Arial" charset="0"/>
              </a:rPr>
              <a:t>  </a:t>
            </a:r>
            <a:r>
              <a:rPr lang="es-AR" sz="3600" b="1" i="1" u="sng" dirty="0">
                <a:solidFill>
                  <a:srgbClr val="333399"/>
                </a:solidFill>
                <a:latin typeface="Arial" charset="0"/>
              </a:rPr>
              <a:t>2021</a:t>
            </a:r>
          </a:p>
          <a:p>
            <a:pPr marL="0" indent="0" algn="ctr">
              <a:lnSpc>
                <a:spcPct val="90000"/>
              </a:lnSpc>
              <a:buFontTx/>
              <a:buNone/>
            </a:pPr>
            <a:r>
              <a:rPr lang="es-AR" sz="3600" b="1" i="1" u="sng" dirty="0">
                <a:solidFill>
                  <a:srgbClr val="333399"/>
                </a:solidFill>
                <a:latin typeface="Arial" charset="0"/>
              </a:rPr>
              <a:t>Componentes para </a:t>
            </a:r>
            <a:r>
              <a:rPr lang="es-AR" sz="3600" b="1" i="1" u="sng" dirty="0" err="1">
                <a:solidFill>
                  <a:srgbClr val="333399"/>
                </a:solidFill>
                <a:latin typeface="Arial" charset="0"/>
              </a:rPr>
              <a:t>VoIP</a:t>
            </a:r>
            <a:endParaRPr lang="es-AR" sz="3600" b="1" i="1" u="sng" dirty="0">
              <a:solidFill>
                <a:srgbClr val="333399"/>
              </a:solidFill>
              <a:latin typeface="Arial" charset="0"/>
            </a:endParaRPr>
          </a:p>
        </p:txBody>
      </p:sp>
      <p:sp>
        <p:nvSpPr>
          <p:cNvPr id="5123" name="Rectangle 3"/>
          <p:cNvSpPr>
            <a:spLocks noGrp="1" noChangeArrowheads="1"/>
          </p:cNvSpPr>
          <p:nvPr>
            <p:ph type="ctrTitle" idx="4294967295"/>
          </p:nvPr>
        </p:nvSpPr>
        <p:spPr>
          <a:xfrm>
            <a:off x="467544" y="188640"/>
            <a:ext cx="8496300" cy="3096344"/>
          </a:xfrm>
          <a:solidFill>
            <a:schemeClr val="accent2">
              <a:lumMod val="20000"/>
              <a:lumOff val="80000"/>
            </a:schemeClr>
          </a:solidFill>
          <a:ln w="76200" cap="flat" algn="ctr">
            <a:solidFill>
              <a:schemeClr val="accent2"/>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1619250" y="0"/>
            <a:ext cx="6008688" cy="1125538"/>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24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2400" b="1" i="1" dirty="0">
              <a:solidFill>
                <a:schemeClr val="accent2">
                  <a:lumMod val="50000"/>
                </a:schemeClr>
              </a:solidFill>
              <a:effectLst>
                <a:outerShdw blurRad="38100" dist="38100" dir="2700000" algn="tl">
                  <a:srgbClr val="000000"/>
                </a:outerShdw>
              </a:effectLst>
              <a:latin typeface="Arial" charset="0"/>
            </a:endParaRPr>
          </a:p>
        </p:txBody>
      </p:sp>
      <p:sp>
        <p:nvSpPr>
          <p:cNvPr id="591875" name="Text Box 3"/>
          <p:cNvSpPr txBox="1">
            <a:spLocks noChangeArrowheads="1"/>
          </p:cNvSpPr>
          <p:nvPr/>
        </p:nvSpPr>
        <p:spPr bwMode="auto">
          <a:xfrm>
            <a:off x="0" y="1273175"/>
            <a:ext cx="8999538" cy="5092700"/>
          </a:xfrm>
          <a:prstGeom prst="rect">
            <a:avLst/>
          </a:prstGeom>
          <a:solidFill>
            <a:schemeClr val="accent6">
              <a:lumMod val="20000"/>
              <a:lumOff val="80000"/>
            </a:schemeClr>
          </a:solidFill>
          <a:ln w="57150" cmpd="thickThin" algn="ctr">
            <a:solidFill>
              <a:schemeClr val="tx1"/>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TE IP :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Terminal IP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Hard</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o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Soft</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Sus interfaz alimentada (datos y alimentación de línea) conectada a la Red de Cableado y a la Computadora.</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Adopta Parámetros de Configuración IP.</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Dirección IP y Mascara</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Gateway Predeterminado</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Nombre de Server de Dominio</a:t>
            </a:r>
            <a:endParaRPr lang="es-AR"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pic>
        <p:nvPicPr>
          <p:cNvPr id="21508" name="Picture 5" descr="3Com® 3102 Business Phone "/>
          <p:cNvPicPr>
            <a:picLocks noChangeAspect="1" noChangeArrowheads="1"/>
          </p:cNvPicPr>
          <p:nvPr/>
        </p:nvPicPr>
        <p:blipFill>
          <a:blip r:embed="rId3" r:link="rId4" cstate="print"/>
          <a:srcRect/>
          <a:stretch>
            <a:fillRect/>
          </a:stretch>
        </p:blipFill>
        <p:spPr bwMode="auto">
          <a:xfrm>
            <a:off x="7812088" y="0"/>
            <a:ext cx="1187450" cy="1095375"/>
          </a:xfrm>
          <a:prstGeom prst="rect">
            <a:avLst/>
          </a:prstGeom>
          <a:noFill/>
          <a:ln w="76200">
            <a:solidFill>
              <a:schemeClr val="accent6">
                <a:lumMod val="60000"/>
                <a:lumOff val="40000"/>
              </a:schemeClr>
            </a:solidFill>
            <a:miter lim="800000"/>
            <a:headEnd/>
            <a:tailEnd/>
          </a:ln>
        </p:spPr>
      </p:pic>
      <p:pic>
        <p:nvPicPr>
          <p:cNvPr id="21509" name="Picture 6"/>
          <p:cNvPicPr>
            <a:picLocks noChangeAspect="1" noChangeArrowheads="1"/>
          </p:cNvPicPr>
          <p:nvPr/>
        </p:nvPicPr>
        <p:blipFill>
          <a:blip r:embed="rId5" cstate="print"/>
          <a:srcRect/>
          <a:stretch>
            <a:fillRect/>
          </a:stretch>
        </p:blipFill>
        <p:spPr bwMode="auto">
          <a:xfrm>
            <a:off x="0" y="0"/>
            <a:ext cx="1476375" cy="1146175"/>
          </a:xfrm>
          <a:prstGeom prst="rect">
            <a:avLst/>
          </a:prstGeom>
          <a:noFill/>
          <a:ln w="76200">
            <a:solidFill>
              <a:schemeClr val="accent6">
                <a:lumMod val="60000"/>
                <a:lumOff val="40000"/>
              </a:schemeClr>
            </a:solidFill>
            <a:miter lim="800000"/>
            <a:headEnd/>
            <a:tailEnd/>
          </a:ln>
        </p:spPr>
      </p:pic>
      <p:pic>
        <p:nvPicPr>
          <p:cNvPr id="21510" name="Picture 7"/>
          <p:cNvPicPr>
            <a:picLocks noChangeAspect="1" noChangeArrowheads="1"/>
          </p:cNvPicPr>
          <p:nvPr/>
        </p:nvPicPr>
        <p:blipFill>
          <a:blip r:embed="rId6" cstate="print"/>
          <a:srcRect/>
          <a:stretch>
            <a:fillRect/>
          </a:stretch>
        </p:blipFill>
        <p:spPr bwMode="auto">
          <a:xfrm>
            <a:off x="7164288" y="4149080"/>
            <a:ext cx="1643062" cy="1598612"/>
          </a:xfrm>
          <a:prstGeom prst="rect">
            <a:avLst/>
          </a:prstGeom>
          <a:no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1874"/>
                                        </p:tgtEl>
                                        <p:attrNameLst>
                                          <p:attrName>style.visibility</p:attrName>
                                        </p:attrNameLst>
                                      </p:cBhvr>
                                      <p:to>
                                        <p:strVal val="visible"/>
                                      </p:to>
                                    </p:set>
                                    <p:animEffect transition="in" filter="wheel(1)">
                                      <p:cBhvr>
                                        <p:cTn id="7" dur="2000"/>
                                        <p:tgtEl>
                                          <p:spTgt spid="591874"/>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591875"/>
                                        </p:tgtEl>
                                        <p:attrNameLst>
                                          <p:attrName>style.visibility</p:attrName>
                                        </p:attrNameLst>
                                      </p:cBhvr>
                                      <p:to>
                                        <p:strVal val="visible"/>
                                      </p:to>
                                    </p:set>
                                    <p:animEffect transition="in" filter="fade">
                                      <p:cBhvr>
                                        <p:cTn id="10" dur="2000"/>
                                        <p:tgtEl>
                                          <p:spTgt spid="591875"/>
                                        </p:tgtEl>
                                      </p:cBhvr>
                                    </p:animEffect>
                                    <p:anim calcmode="lin" valueType="num">
                                      <p:cBhvr>
                                        <p:cTn id="11" dur="2000" fill="hold"/>
                                        <p:tgtEl>
                                          <p:spTgt spid="591875"/>
                                        </p:tgtEl>
                                        <p:attrNameLst>
                                          <p:attrName>ppt_w</p:attrName>
                                        </p:attrNameLst>
                                      </p:cBhvr>
                                      <p:tavLst>
                                        <p:tav tm="0" fmla="#ppt_w*sin(2.5*pi*$)">
                                          <p:val>
                                            <p:fltVal val="0"/>
                                          </p:val>
                                        </p:tav>
                                        <p:tav tm="100000">
                                          <p:val>
                                            <p:fltVal val="1"/>
                                          </p:val>
                                        </p:tav>
                                      </p:tavLst>
                                    </p:anim>
                                    <p:anim calcmode="lin" valueType="num">
                                      <p:cBhvr>
                                        <p:cTn id="12" dur="2000" fill="hold"/>
                                        <p:tgtEl>
                                          <p:spTgt spid="591875"/>
                                        </p:tgtEl>
                                        <p:attrNameLst>
                                          <p:attrName>ppt_h</p:attrName>
                                        </p:attrNameLst>
                                      </p:cBhvr>
                                      <p:tavLst>
                                        <p:tav tm="0">
                                          <p:val>
                                            <p:strVal val="#ppt_h"/>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1510"/>
                                        </p:tgtEl>
                                        <p:attrNameLst>
                                          <p:attrName>style.visibility</p:attrName>
                                        </p:attrNameLst>
                                      </p:cBhvr>
                                      <p:to>
                                        <p:strVal val="visible"/>
                                      </p:to>
                                    </p:set>
                                    <p:animEffect transition="in" filter="fade">
                                      <p:cBhvr>
                                        <p:cTn id="15" dur="500"/>
                                        <p:tgtEl>
                                          <p:spTgt spid="215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508"/>
                                        </p:tgtEl>
                                        <p:attrNameLst>
                                          <p:attrName>style.visibility</p:attrName>
                                        </p:attrNameLst>
                                      </p:cBhvr>
                                      <p:to>
                                        <p:strVal val="visible"/>
                                      </p:to>
                                    </p:set>
                                    <p:animEffect transition="in" filter="fade">
                                      <p:cBhvr>
                                        <p:cTn id="20" dur="500"/>
                                        <p:tgtEl>
                                          <p:spTgt spid="21508"/>
                                        </p:tgtEl>
                                      </p:cBhvr>
                                    </p:animEffect>
                                  </p:childTnLst>
                                </p:cTn>
                              </p:par>
                              <p:par>
                                <p:cTn id="21" presetID="10" presetClass="entr" presetSubtype="0" fill="hold" nodeType="withEffect">
                                  <p:stCondLst>
                                    <p:cond delay="0"/>
                                  </p:stCondLst>
                                  <p:childTnLst>
                                    <p:set>
                                      <p:cBhvr>
                                        <p:cTn id="22" dur="1" fill="hold">
                                          <p:stCondLst>
                                            <p:cond delay="0"/>
                                          </p:stCondLst>
                                        </p:cTn>
                                        <p:tgtEl>
                                          <p:spTgt spid="21509"/>
                                        </p:tgtEl>
                                        <p:attrNameLst>
                                          <p:attrName>style.visibility</p:attrName>
                                        </p:attrNameLst>
                                      </p:cBhvr>
                                      <p:to>
                                        <p:strVal val="visible"/>
                                      </p:to>
                                    </p:set>
                                    <p:animEffect transition="in" filter="fade">
                                      <p:cBhvr>
                                        <p:cTn id="2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animBg="1"/>
      <p:bldP spid="5918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250825" y="260350"/>
            <a:ext cx="5689600" cy="1655763"/>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sp>
        <p:nvSpPr>
          <p:cNvPr id="603139" name="Rectangle 1027"/>
          <p:cNvSpPr>
            <a:spLocks noGrp="1" noChangeArrowheads="1"/>
          </p:cNvSpPr>
          <p:nvPr>
            <p:ph type="body" idx="1"/>
          </p:nvPr>
        </p:nvSpPr>
        <p:spPr>
          <a:xfrm>
            <a:off x="323850" y="2205038"/>
            <a:ext cx="8424863" cy="399415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Conversor Analógico Digital : </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Adaptador de señales para teléfonos</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Permite Integrar TE Analógicos</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Convierte la señal de par telefónico (RJ11) a cableado de Red (RJ45)</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No ofrece las mismas prestaciones que un teléfono IP</a:t>
            </a:r>
            <a:endParaRPr lang="es-AR"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pic>
        <p:nvPicPr>
          <p:cNvPr id="22532" name="Picture 1029" descr="ATA%20FXS"/>
          <p:cNvPicPr>
            <a:picLocks noChangeAspect="1" noChangeArrowheads="1"/>
          </p:cNvPicPr>
          <p:nvPr/>
        </p:nvPicPr>
        <p:blipFill>
          <a:blip r:embed="rId2" cstate="print"/>
          <a:srcRect/>
          <a:stretch>
            <a:fillRect/>
          </a:stretch>
        </p:blipFill>
        <p:spPr bwMode="auto">
          <a:xfrm>
            <a:off x="6096000" y="102393"/>
            <a:ext cx="3048000" cy="1971675"/>
          </a:xfrm>
          <a:prstGeom prst="rect">
            <a:avLst/>
          </a:prstGeom>
          <a:solidFill>
            <a:schemeClr val="hlink"/>
          </a:solidFill>
          <a:ln w="57150" algn="ctr">
            <a:solidFill>
              <a:srgbClr val="3366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Effect transition="in" filter="circle(in)">
                                      <p:cBhvr>
                                        <p:cTn id="7" dur="2000"/>
                                        <p:tgtEl>
                                          <p:spTgt spid="603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fade">
                                      <p:cBhvr>
                                        <p:cTn id="12" dur="5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03139">
                                            <p:bg/>
                                          </p:spTgt>
                                        </p:tgtEl>
                                        <p:attrNameLst>
                                          <p:attrName>style.visibility</p:attrName>
                                        </p:attrNameLst>
                                      </p:cBhvr>
                                      <p:to>
                                        <p:strVal val="visible"/>
                                      </p:to>
                                    </p:set>
                                    <p:anim calcmode="lin" valueType="num">
                                      <p:cBhvr>
                                        <p:cTn id="17" dur="1000" fill="hold"/>
                                        <p:tgtEl>
                                          <p:spTgt spid="603139">
                                            <p:bg/>
                                          </p:spTgt>
                                        </p:tgtEl>
                                        <p:attrNameLst>
                                          <p:attrName>ppt_w</p:attrName>
                                        </p:attrNameLst>
                                      </p:cBhvr>
                                      <p:tavLst>
                                        <p:tav tm="0">
                                          <p:val>
                                            <p:fltVal val="0"/>
                                          </p:val>
                                        </p:tav>
                                        <p:tav tm="100000">
                                          <p:val>
                                            <p:strVal val="#ppt_w"/>
                                          </p:val>
                                        </p:tav>
                                      </p:tavLst>
                                    </p:anim>
                                    <p:anim calcmode="lin" valueType="num">
                                      <p:cBhvr>
                                        <p:cTn id="18" dur="1000" fill="hold"/>
                                        <p:tgtEl>
                                          <p:spTgt spid="603139">
                                            <p:bg/>
                                          </p:spTgt>
                                        </p:tgtEl>
                                        <p:attrNameLst>
                                          <p:attrName>ppt_h</p:attrName>
                                        </p:attrNameLst>
                                      </p:cBhvr>
                                      <p:tavLst>
                                        <p:tav tm="0">
                                          <p:val>
                                            <p:fltVal val="0"/>
                                          </p:val>
                                        </p:tav>
                                        <p:tav tm="100000">
                                          <p:val>
                                            <p:strVal val="#ppt_h"/>
                                          </p:val>
                                        </p:tav>
                                      </p:tavLst>
                                    </p:anim>
                                    <p:anim calcmode="lin" valueType="num">
                                      <p:cBhvr>
                                        <p:cTn id="19" dur="1000" fill="hold"/>
                                        <p:tgtEl>
                                          <p:spTgt spid="603139">
                                            <p:bg/>
                                          </p:spTgt>
                                        </p:tgtEl>
                                        <p:attrNameLst>
                                          <p:attrName>style.rotation</p:attrName>
                                        </p:attrNameLst>
                                      </p:cBhvr>
                                      <p:tavLst>
                                        <p:tav tm="0">
                                          <p:val>
                                            <p:fltVal val="90"/>
                                          </p:val>
                                        </p:tav>
                                        <p:tav tm="100000">
                                          <p:val>
                                            <p:fltVal val="0"/>
                                          </p:val>
                                        </p:tav>
                                      </p:tavLst>
                                    </p:anim>
                                    <p:animEffect transition="in" filter="fade">
                                      <p:cBhvr>
                                        <p:cTn id="20" dur="1000"/>
                                        <p:tgtEl>
                                          <p:spTgt spid="603139">
                                            <p:bg/>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603139">
                                            <p:txEl>
                                              <p:pRg st="0" end="0"/>
                                            </p:txEl>
                                          </p:spTgt>
                                        </p:tgtEl>
                                        <p:attrNameLst>
                                          <p:attrName>style.visibility</p:attrName>
                                        </p:attrNameLst>
                                      </p:cBhvr>
                                      <p:to>
                                        <p:strVal val="visible"/>
                                      </p:to>
                                    </p:set>
                                    <p:anim calcmode="lin" valueType="num">
                                      <p:cBhvr>
                                        <p:cTn id="25" dur="1000" fill="hold"/>
                                        <p:tgtEl>
                                          <p:spTgt spid="603139">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603139">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603139">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60313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603139">
                                            <p:txEl>
                                              <p:pRg st="1" end="1"/>
                                            </p:txEl>
                                          </p:spTgt>
                                        </p:tgtEl>
                                        <p:attrNameLst>
                                          <p:attrName>style.visibility</p:attrName>
                                        </p:attrNameLst>
                                      </p:cBhvr>
                                      <p:to>
                                        <p:strVal val="visible"/>
                                      </p:to>
                                    </p:set>
                                    <p:anim calcmode="lin" valueType="num">
                                      <p:cBhvr>
                                        <p:cTn id="33" dur="1000" fill="hold"/>
                                        <p:tgtEl>
                                          <p:spTgt spid="603139">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603139">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603139">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60313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03139">
                                            <p:txEl>
                                              <p:pRg st="2" end="2"/>
                                            </p:txEl>
                                          </p:spTgt>
                                        </p:tgtEl>
                                        <p:attrNameLst>
                                          <p:attrName>style.visibility</p:attrName>
                                        </p:attrNameLst>
                                      </p:cBhvr>
                                      <p:to>
                                        <p:strVal val="visible"/>
                                      </p:to>
                                    </p:set>
                                    <p:anim calcmode="lin" valueType="num">
                                      <p:cBhvr>
                                        <p:cTn id="41" dur="1000" fill="hold"/>
                                        <p:tgtEl>
                                          <p:spTgt spid="603139">
                                            <p:txEl>
                                              <p:pRg st="2" end="2"/>
                                            </p:txEl>
                                          </p:spTgt>
                                        </p:tgtEl>
                                        <p:attrNameLst>
                                          <p:attrName>ppt_w</p:attrName>
                                        </p:attrNameLst>
                                      </p:cBhvr>
                                      <p:tavLst>
                                        <p:tav tm="0">
                                          <p:val>
                                            <p:fltVal val="0"/>
                                          </p:val>
                                        </p:tav>
                                        <p:tav tm="100000">
                                          <p:val>
                                            <p:strVal val="#ppt_w"/>
                                          </p:val>
                                        </p:tav>
                                      </p:tavLst>
                                    </p:anim>
                                    <p:anim calcmode="lin" valueType="num">
                                      <p:cBhvr>
                                        <p:cTn id="42" dur="1000" fill="hold"/>
                                        <p:tgtEl>
                                          <p:spTgt spid="603139">
                                            <p:txEl>
                                              <p:pRg st="2" end="2"/>
                                            </p:txEl>
                                          </p:spTgt>
                                        </p:tgtEl>
                                        <p:attrNameLst>
                                          <p:attrName>ppt_h</p:attrName>
                                        </p:attrNameLst>
                                      </p:cBhvr>
                                      <p:tavLst>
                                        <p:tav tm="0">
                                          <p:val>
                                            <p:fltVal val="0"/>
                                          </p:val>
                                        </p:tav>
                                        <p:tav tm="100000">
                                          <p:val>
                                            <p:strVal val="#ppt_h"/>
                                          </p:val>
                                        </p:tav>
                                      </p:tavLst>
                                    </p:anim>
                                    <p:anim calcmode="lin" valueType="num">
                                      <p:cBhvr>
                                        <p:cTn id="43" dur="1000" fill="hold"/>
                                        <p:tgtEl>
                                          <p:spTgt spid="603139">
                                            <p:txEl>
                                              <p:pRg st="2" end="2"/>
                                            </p:txEl>
                                          </p:spTgt>
                                        </p:tgtEl>
                                        <p:attrNameLst>
                                          <p:attrName>style.rotation</p:attrName>
                                        </p:attrNameLst>
                                      </p:cBhvr>
                                      <p:tavLst>
                                        <p:tav tm="0">
                                          <p:val>
                                            <p:fltVal val="90"/>
                                          </p:val>
                                        </p:tav>
                                        <p:tav tm="100000">
                                          <p:val>
                                            <p:fltVal val="0"/>
                                          </p:val>
                                        </p:tav>
                                      </p:tavLst>
                                    </p:anim>
                                    <p:animEffect transition="in" filter="fade">
                                      <p:cBhvr>
                                        <p:cTn id="44" dur="1000"/>
                                        <p:tgtEl>
                                          <p:spTgt spid="60313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603139">
                                            <p:txEl>
                                              <p:pRg st="3" end="3"/>
                                            </p:txEl>
                                          </p:spTgt>
                                        </p:tgtEl>
                                        <p:attrNameLst>
                                          <p:attrName>style.visibility</p:attrName>
                                        </p:attrNameLst>
                                      </p:cBhvr>
                                      <p:to>
                                        <p:strVal val="visible"/>
                                      </p:to>
                                    </p:set>
                                    <p:anim calcmode="lin" valueType="num">
                                      <p:cBhvr>
                                        <p:cTn id="49" dur="1000" fill="hold"/>
                                        <p:tgtEl>
                                          <p:spTgt spid="603139">
                                            <p:txEl>
                                              <p:pRg st="3" end="3"/>
                                            </p:txEl>
                                          </p:spTgt>
                                        </p:tgtEl>
                                        <p:attrNameLst>
                                          <p:attrName>ppt_w</p:attrName>
                                        </p:attrNameLst>
                                      </p:cBhvr>
                                      <p:tavLst>
                                        <p:tav tm="0">
                                          <p:val>
                                            <p:fltVal val="0"/>
                                          </p:val>
                                        </p:tav>
                                        <p:tav tm="100000">
                                          <p:val>
                                            <p:strVal val="#ppt_w"/>
                                          </p:val>
                                        </p:tav>
                                      </p:tavLst>
                                    </p:anim>
                                    <p:anim calcmode="lin" valueType="num">
                                      <p:cBhvr>
                                        <p:cTn id="50" dur="1000" fill="hold"/>
                                        <p:tgtEl>
                                          <p:spTgt spid="603139">
                                            <p:txEl>
                                              <p:pRg st="3" end="3"/>
                                            </p:txEl>
                                          </p:spTgt>
                                        </p:tgtEl>
                                        <p:attrNameLst>
                                          <p:attrName>ppt_h</p:attrName>
                                        </p:attrNameLst>
                                      </p:cBhvr>
                                      <p:tavLst>
                                        <p:tav tm="0">
                                          <p:val>
                                            <p:fltVal val="0"/>
                                          </p:val>
                                        </p:tav>
                                        <p:tav tm="100000">
                                          <p:val>
                                            <p:strVal val="#ppt_h"/>
                                          </p:val>
                                        </p:tav>
                                      </p:tavLst>
                                    </p:anim>
                                    <p:anim calcmode="lin" valueType="num">
                                      <p:cBhvr>
                                        <p:cTn id="51" dur="1000" fill="hold"/>
                                        <p:tgtEl>
                                          <p:spTgt spid="603139">
                                            <p:txEl>
                                              <p:pRg st="3" end="3"/>
                                            </p:txEl>
                                          </p:spTgt>
                                        </p:tgtEl>
                                        <p:attrNameLst>
                                          <p:attrName>style.rotation</p:attrName>
                                        </p:attrNameLst>
                                      </p:cBhvr>
                                      <p:tavLst>
                                        <p:tav tm="0">
                                          <p:val>
                                            <p:fltVal val="90"/>
                                          </p:val>
                                        </p:tav>
                                        <p:tav tm="100000">
                                          <p:val>
                                            <p:fltVal val="0"/>
                                          </p:val>
                                        </p:tav>
                                      </p:tavLst>
                                    </p:anim>
                                    <p:animEffect transition="in" filter="fade">
                                      <p:cBhvr>
                                        <p:cTn id="52" dur="1000"/>
                                        <p:tgtEl>
                                          <p:spTgt spid="60313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603139">
                                            <p:txEl>
                                              <p:pRg st="4" end="4"/>
                                            </p:txEl>
                                          </p:spTgt>
                                        </p:tgtEl>
                                        <p:attrNameLst>
                                          <p:attrName>style.visibility</p:attrName>
                                        </p:attrNameLst>
                                      </p:cBhvr>
                                      <p:to>
                                        <p:strVal val="visible"/>
                                      </p:to>
                                    </p:set>
                                    <p:anim calcmode="lin" valueType="num">
                                      <p:cBhvr>
                                        <p:cTn id="57" dur="1000" fill="hold"/>
                                        <p:tgtEl>
                                          <p:spTgt spid="603139">
                                            <p:txEl>
                                              <p:pRg st="4" end="4"/>
                                            </p:txEl>
                                          </p:spTgt>
                                        </p:tgtEl>
                                        <p:attrNameLst>
                                          <p:attrName>ppt_w</p:attrName>
                                        </p:attrNameLst>
                                      </p:cBhvr>
                                      <p:tavLst>
                                        <p:tav tm="0">
                                          <p:val>
                                            <p:fltVal val="0"/>
                                          </p:val>
                                        </p:tav>
                                        <p:tav tm="100000">
                                          <p:val>
                                            <p:strVal val="#ppt_w"/>
                                          </p:val>
                                        </p:tav>
                                      </p:tavLst>
                                    </p:anim>
                                    <p:anim calcmode="lin" valueType="num">
                                      <p:cBhvr>
                                        <p:cTn id="58" dur="1000" fill="hold"/>
                                        <p:tgtEl>
                                          <p:spTgt spid="603139">
                                            <p:txEl>
                                              <p:pRg st="4" end="4"/>
                                            </p:txEl>
                                          </p:spTgt>
                                        </p:tgtEl>
                                        <p:attrNameLst>
                                          <p:attrName>ppt_h</p:attrName>
                                        </p:attrNameLst>
                                      </p:cBhvr>
                                      <p:tavLst>
                                        <p:tav tm="0">
                                          <p:val>
                                            <p:fltVal val="0"/>
                                          </p:val>
                                        </p:tav>
                                        <p:tav tm="100000">
                                          <p:val>
                                            <p:strVal val="#ppt_h"/>
                                          </p:val>
                                        </p:tav>
                                      </p:tavLst>
                                    </p:anim>
                                    <p:anim calcmode="lin" valueType="num">
                                      <p:cBhvr>
                                        <p:cTn id="59" dur="1000" fill="hold"/>
                                        <p:tgtEl>
                                          <p:spTgt spid="603139">
                                            <p:txEl>
                                              <p:pRg st="4" end="4"/>
                                            </p:txEl>
                                          </p:spTgt>
                                        </p:tgtEl>
                                        <p:attrNameLst>
                                          <p:attrName>style.rotation</p:attrName>
                                        </p:attrNameLst>
                                      </p:cBhvr>
                                      <p:tavLst>
                                        <p:tav tm="0">
                                          <p:val>
                                            <p:fltVal val="90"/>
                                          </p:val>
                                        </p:tav>
                                        <p:tav tm="100000">
                                          <p:val>
                                            <p:fltVal val="0"/>
                                          </p:val>
                                        </p:tav>
                                      </p:tavLst>
                                    </p:anim>
                                    <p:animEffect transition="in" filter="fade">
                                      <p:cBhvr>
                                        <p:cTn id="60" dur="1000"/>
                                        <p:tgtEl>
                                          <p:spTgt spid="603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P spid="603139"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198190" y="836712"/>
            <a:ext cx="4392488" cy="1722866"/>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Módems ADSL con VoIP</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3" name="Imagen 2">
            <a:extLst>
              <a:ext uri="{FF2B5EF4-FFF2-40B4-BE49-F238E27FC236}">
                <a16:creationId xmlns:a16="http://schemas.microsoft.com/office/drawing/2014/main" id="{8E8690DB-A986-4A79-90BA-DDB6AF00C7C9}"/>
              </a:ext>
            </a:extLst>
          </p:cNvPr>
          <p:cNvPicPr>
            <a:picLocks noChangeAspect="1"/>
          </p:cNvPicPr>
          <p:nvPr/>
        </p:nvPicPr>
        <p:blipFill>
          <a:blip r:embed="rId2"/>
          <a:stretch>
            <a:fillRect/>
          </a:stretch>
        </p:blipFill>
        <p:spPr>
          <a:xfrm>
            <a:off x="143544" y="3429000"/>
            <a:ext cx="4429622" cy="2103643"/>
          </a:xfrm>
          <a:prstGeom prst="rect">
            <a:avLst/>
          </a:prstGeom>
          <a:solidFill>
            <a:schemeClr val="hlink"/>
          </a:solidFill>
          <a:ln w="57150" cap="flat" algn="ctr">
            <a:solidFill>
              <a:srgbClr val="3366FF"/>
            </a:solidFill>
            <a:miter lim="800000"/>
            <a:headEnd/>
            <a:tailEnd/>
          </a:ln>
        </p:spPr>
      </p:pic>
      <p:pic>
        <p:nvPicPr>
          <p:cNvPr id="5" name="Imagen 4">
            <a:extLst>
              <a:ext uri="{FF2B5EF4-FFF2-40B4-BE49-F238E27FC236}">
                <a16:creationId xmlns:a16="http://schemas.microsoft.com/office/drawing/2014/main" id="{2A1479B9-3915-4388-A02A-BEEF6A9AC977}"/>
              </a:ext>
            </a:extLst>
          </p:cNvPr>
          <p:cNvPicPr>
            <a:picLocks noChangeAspect="1"/>
          </p:cNvPicPr>
          <p:nvPr/>
        </p:nvPicPr>
        <p:blipFill>
          <a:blip r:embed="rId3"/>
          <a:stretch>
            <a:fillRect/>
          </a:stretch>
        </p:blipFill>
        <p:spPr>
          <a:xfrm>
            <a:off x="4852987" y="267470"/>
            <a:ext cx="3938192" cy="2458066"/>
          </a:xfrm>
          <a:prstGeom prst="rect">
            <a:avLst/>
          </a:prstGeom>
        </p:spPr>
      </p:pic>
      <p:pic>
        <p:nvPicPr>
          <p:cNvPr id="6" name="Imagen 5">
            <a:extLst>
              <a:ext uri="{FF2B5EF4-FFF2-40B4-BE49-F238E27FC236}">
                <a16:creationId xmlns:a16="http://schemas.microsoft.com/office/drawing/2014/main" id="{E3726207-44DB-4698-B19D-408C7238E540}"/>
              </a:ext>
            </a:extLst>
          </p:cNvPr>
          <p:cNvPicPr>
            <a:picLocks noChangeAspect="1"/>
          </p:cNvPicPr>
          <p:nvPr/>
        </p:nvPicPr>
        <p:blipFill>
          <a:blip r:embed="rId4"/>
          <a:stretch>
            <a:fillRect/>
          </a:stretch>
        </p:blipFill>
        <p:spPr>
          <a:xfrm>
            <a:off x="4882281" y="3341350"/>
            <a:ext cx="3938192" cy="2891338"/>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35871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807790" y="313083"/>
            <a:ext cx="4896816" cy="1953792"/>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Conversores ATA (A/D)</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22532" name="Picture 1029" descr="ATA%20FXS"/>
          <p:cNvPicPr>
            <a:picLocks noChangeAspect="1" noChangeArrowheads="1"/>
          </p:cNvPicPr>
          <p:nvPr/>
        </p:nvPicPr>
        <p:blipFill>
          <a:blip r:embed="rId2" cstate="print"/>
          <a:srcRect/>
          <a:stretch>
            <a:fillRect/>
          </a:stretch>
        </p:blipFill>
        <p:spPr bwMode="auto">
          <a:xfrm>
            <a:off x="5940152" y="295200"/>
            <a:ext cx="3048000" cy="1971675"/>
          </a:xfrm>
          <a:prstGeom prst="rect">
            <a:avLst/>
          </a:prstGeom>
          <a:solidFill>
            <a:schemeClr val="hlink"/>
          </a:solidFill>
          <a:ln w="57150" algn="ctr">
            <a:solidFill>
              <a:srgbClr val="3366FF"/>
            </a:solidFill>
            <a:miter lim="800000"/>
            <a:headEnd/>
            <a:tailEnd/>
          </a:ln>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0" y="2468860"/>
            <a:ext cx="3297213" cy="2367086"/>
          </a:xfrm>
          <a:prstGeom prst="rect">
            <a:avLst/>
          </a:prstGeom>
          <a:solidFill>
            <a:schemeClr val="hlink"/>
          </a:solidFill>
          <a:ln w="57150" cap="flat" algn="ctr">
            <a:solidFill>
              <a:srgbClr val="3366FF"/>
            </a:solidFill>
            <a:miter lim="800000"/>
            <a:headEnd/>
            <a:tailEnd/>
          </a:ln>
        </p:spPr>
      </p:pic>
      <p:pic>
        <p:nvPicPr>
          <p:cNvPr id="706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39" y="5133975"/>
            <a:ext cx="3324225" cy="1724025"/>
          </a:xfrm>
          <a:prstGeom prst="rect">
            <a:avLst/>
          </a:prstGeom>
          <a:solidFill>
            <a:schemeClr val="hlink"/>
          </a:solidFill>
          <a:ln w="57150" cap="flat" algn="ctr">
            <a:solidFill>
              <a:srgbClr val="3366FF"/>
            </a:solidFill>
            <a:miter lim="800000"/>
            <a:headEnd/>
            <a:tailEnd/>
          </a:ln>
        </p:spPr>
      </p:pic>
      <p:pic>
        <p:nvPicPr>
          <p:cNvPr id="70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90" y="2468860"/>
            <a:ext cx="3600400" cy="4233901"/>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59006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anim calcmode="lin" valueType="num">
                                      <p:cBhvr additive="base">
                                        <p:cTn id="11" dur="500" fill="hold"/>
                                        <p:tgtEl>
                                          <p:spTgt spid="22532"/>
                                        </p:tgtEl>
                                        <p:attrNameLst>
                                          <p:attrName>ppt_x</p:attrName>
                                        </p:attrNameLst>
                                      </p:cBhvr>
                                      <p:tavLst>
                                        <p:tav tm="0">
                                          <p:val>
                                            <p:strVal val="#ppt_x"/>
                                          </p:val>
                                        </p:tav>
                                        <p:tav tm="100000">
                                          <p:val>
                                            <p:strVal val="#ppt_x"/>
                                          </p:val>
                                        </p:tav>
                                      </p:tavLst>
                                    </p:anim>
                                    <p:anim calcmode="lin" valueType="num">
                                      <p:cBhvr additive="base">
                                        <p:cTn id="1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660"/>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70658"/>
                                        </p:tgtEl>
                                        <p:attrNameLst>
                                          <p:attrName>style.visibility</p:attrName>
                                        </p:attrNameLst>
                                      </p:cBhvr>
                                      <p:to>
                                        <p:strVal val="visible"/>
                                      </p:to>
                                    </p:set>
                                    <p:anim calcmode="lin" valueType="num">
                                      <p:cBhvr additive="base">
                                        <p:cTn id="19" dur="500" fill="hold"/>
                                        <p:tgtEl>
                                          <p:spTgt spid="70658"/>
                                        </p:tgtEl>
                                        <p:attrNameLst>
                                          <p:attrName>ppt_x</p:attrName>
                                        </p:attrNameLst>
                                      </p:cBhvr>
                                      <p:tavLst>
                                        <p:tav tm="0">
                                          <p:val>
                                            <p:strVal val="#ppt_x"/>
                                          </p:val>
                                        </p:tav>
                                        <p:tav tm="100000">
                                          <p:val>
                                            <p:strVal val="#ppt_x"/>
                                          </p:val>
                                        </p:tav>
                                      </p:tavLst>
                                    </p:anim>
                                    <p:anim calcmode="lin" valueType="num">
                                      <p:cBhvr additive="base">
                                        <p:cTn id="20" dur="500" fill="hold"/>
                                        <p:tgtEl>
                                          <p:spTgt spid="70658"/>
                                        </p:tgtEl>
                                        <p:attrNameLst>
                                          <p:attrName>ppt_y</p:attrName>
                                        </p:attrNameLst>
                                      </p:cBhvr>
                                      <p:tavLst>
                                        <p:tav tm="0">
                                          <p:val>
                                            <p:strVal val="1+#ppt_h/2"/>
                                          </p:val>
                                        </p:tav>
                                        <p:tav tm="100000">
                                          <p:val>
                                            <p:strVal val="#ppt_y"/>
                                          </p:val>
                                        </p:tav>
                                      </p:tavLst>
                                    </p:anim>
                                  </p:childTnLst>
                                </p:cTn>
                              </p:par>
                              <p:par>
                                <p:cTn id="21" presetID="6" presetClass="entr" presetSubtype="16" fill="hold" nodeType="withEffect">
                                  <p:stCondLst>
                                    <p:cond delay="0"/>
                                  </p:stCondLst>
                                  <p:childTnLst>
                                    <p:set>
                                      <p:cBhvr>
                                        <p:cTn id="22" dur="1" fill="hold">
                                          <p:stCondLst>
                                            <p:cond delay="0"/>
                                          </p:stCondLst>
                                        </p:cTn>
                                        <p:tgtEl>
                                          <p:spTgt spid="70659"/>
                                        </p:tgtEl>
                                        <p:attrNameLst>
                                          <p:attrName>style.visibility</p:attrName>
                                        </p:attrNameLst>
                                      </p:cBhvr>
                                      <p:to>
                                        <p:strVal val="visible"/>
                                      </p:to>
                                    </p:set>
                                    <p:animEffect transition="in" filter="circle(in)">
                                      <p:cBhvr>
                                        <p:cTn id="23"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2051720" y="332656"/>
            <a:ext cx="5689600" cy="1655763"/>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Unidades MCU</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4143375" cy="4289673"/>
          </a:xfrm>
          <a:prstGeom prst="rect">
            <a:avLst/>
          </a:prstGeom>
          <a:solidFill>
            <a:schemeClr val="hlink"/>
          </a:solidFill>
          <a:ln w="76200" cap="flat" algn="ctr">
            <a:solidFill>
              <a:schemeClr val="accent6">
                <a:lumMod val="60000"/>
                <a:lumOff val="40000"/>
              </a:schemeClr>
            </a:solidFill>
            <a:miter lim="800000"/>
            <a:headEnd/>
            <a:tailEnd/>
          </a:ln>
        </p:spPr>
      </p:pic>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524" y="2276872"/>
            <a:ext cx="4294956" cy="4289673"/>
          </a:xfrm>
          <a:prstGeom prst="rect">
            <a:avLst/>
          </a:prstGeom>
          <a:solidFill>
            <a:srgbClr val="FFFFFF">
              <a:shade val="85000"/>
            </a:srgbClr>
          </a:solidFill>
          <a:ln w="190500" cap="sq">
            <a:solidFill>
              <a:schemeClr val="accent6">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190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1682"/>
                                        </p:tgtEl>
                                        <p:attrNameLst>
                                          <p:attrName>style.visibility</p:attrName>
                                        </p:attrNameLst>
                                      </p:cBhvr>
                                      <p:to>
                                        <p:strVal val="visible"/>
                                      </p:to>
                                    </p:set>
                                    <p:animEffect transition="in" filter="wheel(1)">
                                      <p:cBhvr>
                                        <p:cTn id="13" dur="2000"/>
                                        <p:tgtEl>
                                          <p:spTgt spid="71682"/>
                                        </p:tgtEl>
                                      </p:cBhvr>
                                    </p:animEffect>
                                  </p:childTnLst>
                                </p:cTn>
                              </p:par>
                              <p:par>
                                <p:cTn id="14" presetID="21" presetClass="entr" presetSubtype="1" fill="hold" nodeType="withEffect">
                                  <p:stCondLst>
                                    <p:cond delay="0"/>
                                  </p:stCondLst>
                                  <p:childTnLst>
                                    <p:set>
                                      <p:cBhvr>
                                        <p:cTn id="15" dur="1" fill="hold">
                                          <p:stCondLst>
                                            <p:cond delay="0"/>
                                          </p:stCondLst>
                                        </p:cTn>
                                        <p:tgtEl>
                                          <p:spTgt spid="71683"/>
                                        </p:tgtEl>
                                        <p:attrNameLst>
                                          <p:attrName>style.visibility</p:attrName>
                                        </p:attrNameLst>
                                      </p:cBhvr>
                                      <p:to>
                                        <p:strVal val="visible"/>
                                      </p:to>
                                    </p:set>
                                    <p:animEffect transition="in" filter="wheel(1)">
                                      <p:cBhvr>
                                        <p:cTn id="16" dur="2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1691335" y="260648"/>
            <a:ext cx="5689600" cy="1655763"/>
          </a:xfrm>
          <a:solidFill>
            <a:schemeClr val="hlink"/>
          </a:solidFill>
          <a:ln w="57150" cap="flat" algn="ctr">
            <a:solidFill>
              <a:srgbClr val="3366FF"/>
            </a:solidFill>
          </a:ln>
        </p:spPr>
        <p:txBody>
          <a:bodyPr/>
          <a:lstStyle/>
          <a:p>
            <a:pPr marL="457200" lvl="1"/>
            <a:r>
              <a:rPr lang="es-ES_tradnl" sz="4000" b="1" i="1" dirty="0">
                <a:solidFill>
                  <a:schemeClr val="accent2">
                    <a:lumMod val="50000"/>
                  </a:schemeClr>
                </a:solidFill>
                <a:effectLst>
                  <a:outerShdw blurRad="38100" dist="38100" dir="2700000" algn="tl">
                    <a:srgbClr val="000000"/>
                  </a:outerShdw>
                </a:effectLst>
                <a:latin typeface="Arial" charset="0"/>
              </a:rPr>
              <a:t>Telefonía IP</a:t>
            </a:r>
            <a:br>
              <a:rPr lang="es-ES_tradnl" sz="4000" b="1" i="1" dirty="0">
                <a:solidFill>
                  <a:schemeClr val="accent2">
                    <a:lumMod val="50000"/>
                  </a:schemeClr>
                </a:solidFill>
                <a:effectLst>
                  <a:outerShdw blurRad="38100" dist="38100" dir="2700000" algn="tl">
                    <a:srgbClr val="000000"/>
                  </a:outerShdw>
                </a:effectLst>
                <a:latin typeface="Arial" charset="0"/>
              </a:rPr>
            </a:br>
            <a:r>
              <a:rPr lang="en-US" sz="4000" b="1" i="1" dirty="0">
                <a:solidFill>
                  <a:schemeClr val="accent2">
                    <a:lumMod val="50000"/>
                  </a:schemeClr>
                </a:solidFill>
                <a:effectLst>
                  <a:outerShdw blurRad="38100" dist="38100" dir="2700000" algn="tl">
                    <a:srgbClr val="000000"/>
                  </a:outerShdw>
                </a:effectLst>
                <a:latin typeface="Arial" charset="0"/>
              </a:rPr>
              <a:t>Softphones</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9154"/>
            <a:ext cx="2562225" cy="4200525"/>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204" y="2250578"/>
            <a:ext cx="2847975" cy="4257675"/>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168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4954"/>
          <a:stretch/>
        </p:blipFill>
        <p:spPr bwMode="auto">
          <a:xfrm>
            <a:off x="5900638" y="2264864"/>
            <a:ext cx="2969518" cy="4243389"/>
          </a:xfrm>
          <a:prstGeom prst="rect">
            <a:avLst/>
          </a:prstGeom>
          <a:noFill/>
          <a:ln w="76200">
            <a:solidFill>
              <a:schemeClr val="accent6">
                <a:lumMod val="60000"/>
                <a:lumOff val="40000"/>
              </a:schemeClr>
            </a:solidFill>
            <a:miter lim="800000"/>
            <a:headEnd/>
            <a:tailEnd/>
          </a:ln>
        </p:spPr>
      </p:pic>
    </p:spTree>
    <p:extLst>
      <p:ext uri="{BB962C8B-B14F-4D97-AF65-F5344CB8AC3E}">
        <p14:creationId xmlns:p14="http://schemas.microsoft.com/office/powerpoint/2010/main" val="31560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71684"/>
                                        </p:tgtEl>
                                        <p:attrNameLst>
                                          <p:attrName>style.visibility</p:attrName>
                                        </p:attrNameLst>
                                      </p:cBhvr>
                                      <p:to>
                                        <p:strVal val="visible"/>
                                      </p:to>
                                    </p:set>
                                    <p:animEffect transition="in" filter="fade">
                                      <p:cBhvr>
                                        <p:cTn id="1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395536" y="188640"/>
            <a:ext cx="8280920" cy="1655763"/>
          </a:xfrm>
          <a:solidFill>
            <a:schemeClr val="hlink"/>
          </a:solidFill>
          <a:ln w="57150" cap="flat" algn="ctr">
            <a:solidFill>
              <a:srgbClr val="3366FF"/>
            </a:solidFill>
          </a:ln>
        </p:spPr>
        <p:txBody>
          <a:bodyPr/>
          <a:lstStyle/>
          <a:p>
            <a:pPr marL="457200" lvl="1"/>
            <a:r>
              <a:rPr lang="es-ES_tradnl" sz="4000" b="1" i="1" dirty="0">
                <a:solidFill>
                  <a:schemeClr val="accent2">
                    <a:lumMod val="50000"/>
                  </a:schemeClr>
                </a:solidFill>
                <a:effectLst>
                  <a:outerShdw blurRad="38100" dist="38100" dir="2700000" algn="tl">
                    <a:srgbClr val="000000"/>
                  </a:outerShdw>
                </a:effectLst>
                <a:latin typeface="Arial" charset="0"/>
              </a:rPr>
              <a:t>Telefonía IP</a:t>
            </a:r>
            <a:br>
              <a:rPr lang="es-ES_tradnl" sz="4000" b="1" i="1" dirty="0">
                <a:solidFill>
                  <a:schemeClr val="accent2">
                    <a:lumMod val="50000"/>
                  </a:schemeClr>
                </a:solidFill>
                <a:effectLst>
                  <a:outerShdw blurRad="38100" dist="38100" dir="2700000" algn="tl">
                    <a:srgbClr val="000000"/>
                  </a:outerShdw>
                </a:effectLst>
                <a:latin typeface="Arial" charset="0"/>
              </a:rPr>
            </a:br>
            <a:r>
              <a:rPr lang="en-US" sz="4000" b="1" i="1" dirty="0" err="1">
                <a:solidFill>
                  <a:schemeClr val="accent2">
                    <a:lumMod val="50000"/>
                  </a:schemeClr>
                </a:solidFill>
                <a:effectLst>
                  <a:outerShdw blurRad="38100" dist="38100" dir="2700000" algn="tl">
                    <a:srgbClr val="000000"/>
                  </a:outerShdw>
                </a:effectLst>
                <a:latin typeface="Arial" charset="0"/>
              </a:rPr>
              <a:t>Unidades</a:t>
            </a:r>
            <a:r>
              <a:rPr lang="en-US" sz="4000" b="1" i="1" dirty="0">
                <a:solidFill>
                  <a:schemeClr val="accent2">
                    <a:lumMod val="50000"/>
                  </a:schemeClr>
                </a:solidFill>
                <a:effectLst>
                  <a:outerShdw blurRad="38100" dist="38100" dir="2700000" algn="tl">
                    <a:srgbClr val="000000"/>
                  </a:outerShdw>
                </a:effectLst>
                <a:latin typeface="Arial" charset="0"/>
              </a:rPr>
              <a:t> de Videoconferencia</a:t>
            </a:r>
          </a:p>
        </p:txBody>
      </p:sp>
      <p:pic>
        <p:nvPicPr>
          <p:cNvPr id="4" name="Imagen 3">
            <a:extLst>
              <a:ext uri="{FF2B5EF4-FFF2-40B4-BE49-F238E27FC236}">
                <a16:creationId xmlns:a16="http://schemas.microsoft.com/office/drawing/2014/main" id="{00A107E6-934E-44CA-890B-E91AA16240DB}"/>
              </a:ext>
            </a:extLst>
          </p:cNvPr>
          <p:cNvPicPr>
            <a:picLocks noChangeAspect="1"/>
          </p:cNvPicPr>
          <p:nvPr/>
        </p:nvPicPr>
        <p:blipFill>
          <a:blip r:embed="rId3"/>
          <a:stretch>
            <a:fillRect/>
          </a:stretch>
        </p:blipFill>
        <p:spPr>
          <a:xfrm>
            <a:off x="395536" y="2982838"/>
            <a:ext cx="3390900" cy="2476500"/>
          </a:xfrm>
          <a:prstGeom prst="rect">
            <a:avLst/>
          </a:prstGeom>
          <a:solidFill>
            <a:schemeClr val="hlink"/>
          </a:solidFill>
          <a:ln w="57150" cap="flat" algn="ctr">
            <a:solidFill>
              <a:srgbClr val="3366FF"/>
            </a:solidFill>
            <a:miter lim="800000"/>
            <a:headEnd/>
            <a:tailEnd/>
          </a:ln>
        </p:spPr>
      </p:pic>
      <p:pic>
        <p:nvPicPr>
          <p:cNvPr id="5" name="Imagen 4">
            <a:extLst>
              <a:ext uri="{FF2B5EF4-FFF2-40B4-BE49-F238E27FC236}">
                <a16:creationId xmlns:a16="http://schemas.microsoft.com/office/drawing/2014/main" id="{7F0C24DB-8793-44AA-8EC4-483C1EC8990C}"/>
              </a:ext>
            </a:extLst>
          </p:cNvPr>
          <p:cNvPicPr>
            <a:picLocks noChangeAspect="1"/>
          </p:cNvPicPr>
          <p:nvPr/>
        </p:nvPicPr>
        <p:blipFill>
          <a:blip r:embed="rId4"/>
          <a:stretch>
            <a:fillRect/>
          </a:stretch>
        </p:blipFill>
        <p:spPr>
          <a:xfrm>
            <a:off x="4285102" y="2492896"/>
            <a:ext cx="4463362" cy="3456384"/>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26253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a:xfrm>
            <a:off x="250825" y="260350"/>
            <a:ext cx="6697663" cy="1223963"/>
          </a:xfrm>
          <a:solidFill>
            <a:schemeClr val="hlink"/>
          </a:solidFill>
          <a:ln w="57150" cap="flat" algn="ctr">
            <a:solidFill>
              <a:srgbClr val="3366FF"/>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688131" name="Text Box 3"/>
          <p:cNvSpPr txBox="1">
            <a:spLocks noChangeArrowheads="1"/>
          </p:cNvSpPr>
          <p:nvPr/>
        </p:nvSpPr>
        <p:spPr bwMode="auto">
          <a:xfrm>
            <a:off x="228600" y="1645900"/>
            <a:ext cx="8915400" cy="454342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a:t>
            </a:r>
            <a:r>
              <a:rPr lang="es-MX" sz="3600" i="1" dirty="0" err="1">
                <a:effectLst>
                  <a:outerShdw blurRad="38100" dist="38100" dir="2700000" algn="tl">
                    <a:srgbClr val="FFFFFF"/>
                  </a:outerShdw>
                </a:effectLst>
                <a:ea typeface="Arial Unicode MS" pitchFamily="34" charset="-128"/>
                <a:cs typeface="Arial Unicode MS" pitchFamily="34" charset="-128"/>
              </a:rPr>
              <a:t>Switches</a:t>
            </a:r>
            <a:r>
              <a:rPr lang="es-MX" sz="3600" i="1" dirty="0">
                <a:effectLst>
                  <a:outerShdw blurRad="38100" dist="38100" dir="2700000" algn="tl">
                    <a:srgbClr val="FFFFFF"/>
                  </a:outerShdw>
                </a:effectLst>
                <a:ea typeface="Arial Unicode MS" pitchFamily="34" charset="-128"/>
                <a:cs typeface="Arial Unicode MS" pitchFamily="34" charset="-128"/>
              </a:rPr>
              <a:t> : preparados para reconocer el teléfono IP.</a:t>
            </a:r>
          </a:p>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Sus interfaces (</a:t>
            </a:r>
            <a:r>
              <a:rPr lang="es-MX" sz="3600" i="1" dirty="0" err="1">
                <a:effectLst>
                  <a:outerShdw blurRad="38100" dist="38100" dir="2700000" algn="tl">
                    <a:srgbClr val="FFFFFF"/>
                  </a:outerShdw>
                </a:effectLst>
                <a:ea typeface="Arial Unicode MS" pitchFamily="34" charset="-128"/>
                <a:cs typeface="Arial Unicode MS" pitchFamily="34" charset="-128"/>
              </a:rPr>
              <a:t>PoE</a:t>
            </a:r>
            <a:r>
              <a:rPr lang="es-MX" sz="3600" i="1" dirty="0">
                <a:effectLst>
                  <a:outerShdw blurRad="38100" dist="38100" dir="2700000" algn="tl">
                    <a:srgbClr val="FFFFFF"/>
                  </a:outerShdw>
                </a:effectLst>
                <a:ea typeface="Arial Unicode MS" pitchFamily="34" charset="-128"/>
                <a:cs typeface="Arial Unicode MS" pitchFamily="34" charset="-128"/>
              </a:rPr>
              <a:t>) alimentan al teléfono (datos y alimentación de línea).</a:t>
            </a:r>
          </a:p>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Para el </a:t>
            </a:r>
            <a:r>
              <a:rPr lang="es-MX" sz="3600" i="1" dirty="0" err="1">
                <a:effectLst>
                  <a:outerShdw blurRad="38100" dist="38100" dir="2700000" algn="tl">
                    <a:srgbClr val="FFFFFF"/>
                  </a:outerShdw>
                </a:effectLst>
                <a:ea typeface="Arial Unicode MS" pitchFamily="34" charset="-128"/>
                <a:cs typeface="Arial Unicode MS" pitchFamily="34" charset="-128"/>
              </a:rPr>
              <a:t>Switch</a:t>
            </a:r>
            <a:r>
              <a:rPr lang="es-MX" sz="3600" i="1" dirty="0">
                <a:effectLst>
                  <a:outerShdw blurRad="38100" dist="38100" dir="2700000" algn="tl">
                    <a:srgbClr val="FFFFFF"/>
                  </a:outerShdw>
                </a:effectLst>
                <a:ea typeface="Arial Unicode MS" pitchFamily="34" charset="-128"/>
                <a:cs typeface="Arial Unicode MS" pitchFamily="34" charset="-128"/>
              </a:rPr>
              <a:t> el teléfono es un componentes mas de la red IP.</a:t>
            </a:r>
          </a:p>
          <a:p>
            <a:pPr lvl="1" algn="l">
              <a:buFontTx/>
              <a:buChar char="•"/>
              <a:defRPr/>
            </a:pPr>
            <a:endParaRPr lang="es-MX" sz="3600" i="1" dirty="0">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AR" sz="3600" i="1" dirty="0">
              <a:effectLst>
                <a:outerShdw blurRad="38100" dist="38100" dir="2700000" algn="tl">
                  <a:srgbClr val="FFFFFF"/>
                </a:outerShdw>
              </a:effectLst>
              <a:ea typeface="Arial Unicode MS" pitchFamily="34" charset="-128"/>
              <a:cs typeface="Arial Unicode MS" pitchFamily="34" charset="-128"/>
            </a:endParaRPr>
          </a:p>
        </p:txBody>
      </p:sp>
      <p:pic>
        <p:nvPicPr>
          <p:cNvPr id="23556" name="Picture 4" descr="13689"/>
          <p:cNvPicPr>
            <a:picLocks noChangeAspect="1" noChangeArrowheads="1"/>
          </p:cNvPicPr>
          <p:nvPr/>
        </p:nvPicPr>
        <p:blipFill>
          <a:blip r:embed="rId2" cstate="print"/>
          <a:srcRect/>
          <a:stretch>
            <a:fillRect/>
          </a:stretch>
        </p:blipFill>
        <p:spPr bwMode="auto">
          <a:xfrm>
            <a:off x="7010400" y="0"/>
            <a:ext cx="2133600" cy="1662113"/>
          </a:xfrm>
          <a:prstGeom prst="rect">
            <a:avLst/>
          </a:prstGeom>
          <a:noFill/>
          <a:ln w="76200">
            <a:solidFill>
              <a:schemeClr val="accent6">
                <a:lumMod val="60000"/>
                <a:lumOff val="40000"/>
              </a:schemeClr>
            </a:solidFill>
            <a:miter lim="800000"/>
            <a:headEnd/>
            <a:tailEnd/>
          </a:ln>
        </p:spPr>
      </p:pic>
      <p:pic>
        <p:nvPicPr>
          <p:cNvPr id="23557" name="Picture 5" descr="3500_1"/>
          <p:cNvPicPr>
            <a:picLocks noChangeAspect="1" noChangeArrowheads="1"/>
          </p:cNvPicPr>
          <p:nvPr/>
        </p:nvPicPr>
        <p:blipFill>
          <a:blip r:embed="rId3" cstate="print"/>
          <a:srcRect/>
          <a:stretch>
            <a:fillRect/>
          </a:stretch>
        </p:blipFill>
        <p:spPr bwMode="auto">
          <a:xfrm>
            <a:off x="6781800" y="5089525"/>
            <a:ext cx="2362200" cy="1768475"/>
          </a:xfrm>
          <a:prstGeom prst="rect">
            <a:avLst/>
          </a:prstGeom>
          <a:noFill/>
          <a:ln w="76200">
            <a:solidFill>
              <a:schemeClr val="accent6">
                <a:lumMod val="60000"/>
                <a:lumOff val="40000"/>
              </a:schemeClr>
            </a:solidFill>
            <a:miter lim="800000"/>
            <a:headEnd/>
            <a:tailEnd/>
          </a:ln>
        </p:spPr>
      </p:pic>
      <p:pic>
        <p:nvPicPr>
          <p:cNvPr id="23558" name="Picture 6" descr="3500_3"/>
          <p:cNvPicPr>
            <a:picLocks noChangeAspect="1" noChangeArrowheads="1"/>
          </p:cNvPicPr>
          <p:nvPr/>
        </p:nvPicPr>
        <p:blipFill>
          <a:blip r:embed="rId4" cstate="print"/>
          <a:srcRect/>
          <a:stretch>
            <a:fillRect/>
          </a:stretch>
        </p:blipFill>
        <p:spPr bwMode="auto">
          <a:xfrm>
            <a:off x="228600" y="5138738"/>
            <a:ext cx="2209800" cy="1719262"/>
          </a:xfrm>
          <a:prstGeom prst="rect">
            <a:avLst/>
          </a:prstGeom>
          <a:no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8130"/>
                                        </p:tgtEl>
                                        <p:attrNameLst>
                                          <p:attrName>style.visibility</p:attrName>
                                        </p:attrNameLst>
                                      </p:cBhvr>
                                      <p:to>
                                        <p:strVal val="visible"/>
                                      </p:to>
                                    </p:set>
                                    <p:animEffect transition="in" filter="randombar(horizontal)">
                                      <p:cBhvr>
                                        <p:cTn id="7" dur="500"/>
                                        <p:tgtEl>
                                          <p:spTgt spid="68813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688131"/>
                                        </p:tgtEl>
                                        <p:attrNameLst>
                                          <p:attrName>style.visibility</p:attrName>
                                        </p:attrNameLst>
                                      </p:cBhvr>
                                      <p:to>
                                        <p:strVal val="visible"/>
                                      </p:to>
                                    </p:set>
                                    <p:anim calcmode="lin" valueType="num">
                                      <p:cBhvr>
                                        <p:cTn id="12" dur="1000" fill="hold"/>
                                        <p:tgtEl>
                                          <p:spTgt spid="688131"/>
                                        </p:tgtEl>
                                        <p:attrNameLst>
                                          <p:attrName>ppt_w</p:attrName>
                                        </p:attrNameLst>
                                      </p:cBhvr>
                                      <p:tavLst>
                                        <p:tav tm="0">
                                          <p:val>
                                            <p:fltVal val="0"/>
                                          </p:val>
                                        </p:tav>
                                        <p:tav tm="100000">
                                          <p:val>
                                            <p:strVal val="#ppt_w"/>
                                          </p:val>
                                        </p:tav>
                                      </p:tavLst>
                                    </p:anim>
                                    <p:anim calcmode="lin" valueType="num">
                                      <p:cBhvr>
                                        <p:cTn id="13" dur="1000" fill="hold"/>
                                        <p:tgtEl>
                                          <p:spTgt spid="688131"/>
                                        </p:tgtEl>
                                        <p:attrNameLst>
                                          <p:attrName>ppt_h</p:attrName>
                                        </p:attrNameLst>
                                      </p:cBhvr>
                                      <p:tavLst>
                                        <p:tav tm="0">
                                          <p:val>
                                            <p:fltVal val="0"/>
                                          </p:val>
                                        </p:tav>
                                        <p:tav tm="100000">
                                          <p:val>
                                            <p:strVal val="#ppt_h"/>
                                          </p:val>
                                        </p:tav>
                                      </p:tavLst>
                                    </p:anim>
                                    <p:anim calcmode="lin" valueType="num">
                                      <p:cBhvr>
                                        <p:cTn id="14" dur="1000" fill="hold"/>
                                        <p:tgtEl>
                                          <p:spTgt spid="688131"/>
                                        </p:tgtEl>
                                        <p:attrNameLst>
                                          <p:attrName>style.rotation</p:attrName>
                                        </p:attrNameLst>
                                      </p:cBhvr>
                                      <p:tavLst>
                                        <p:tav tm="0">
                                          <p:val>
                                            <p:fltVal val="90"/>
                                          </p:val>
                                        </p:tav>
                                        <p:tav tm="100000">
                                          <p:val>
                                            <p:fltVal val="0"/>
                                          </p:val>
                                        </p:tav>
                                      </p:tavLst>
                                    </p:anim>
                                    <p:animEffect transition="in" filter="fade">
                                      <p:cBhvr>
                                        <p:cTn id="15" dur="1000"/>
                                        <p:tgtEl>
                                          <p:spTgt spid="68813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3556"/>
                                        </p:tgtEl>
                                        <p:attrNameLst>
                                          <p:attrName>style.visibility</p:attrName>
                                        </p:attrNameLst>
                                      </p:cBhvr>
                                      <p:to>
                                        <p:strVal val="visible"/>
                                      </p:to>
                                    </p:set>
                                    <p:animEffect transition="in" filter="wheel(1)">
                                      <p:cBhvr>
                                        <p:cTn id="20" dur="2000"/>
                                        <p:tgtEl>
                                          <p:spTgt spid="23556"/>
                                        </p:tgtEl>
                                      </p:cBhvr>
                                    </p:animEffect>
                                  </p:childTnLst>
                                </p:cTn>
                              </p:par>
                              <p:par>
                                <p:cTn id="21" presetID="10" presetClass="entr" presetSubtype="0" fill="hold" nodeType="withEffect">
                                  <p:stCondLst>
                                    <p:cond delay="0"/>
                                  </p:stCondLst>
                                  <p:childTnLst>
                                    <p:set>
                                      <p:cBhvr>
                                        <p:cTn id="22" dur="1" fill="hold">
                                          <p:stCondLst>
                                            <p:cond delay="0"/>
                                          </p:stCondLst>
                                        </p:cTn>
                                        <p:tgtEl>
                                          <p:spTgt spid="23558"/>
                                        </p:tgtEl>
                                        <p:attrNameLst>
                                          <p:attrName>style.visibility</p:attrName>
                                        </p:attrNameLst>
                                      </p:cBhvr>
                                      <p:to>
                                        <p:strVal val="visible"/>
                                      </p:to>
                                    </p:set>
                                    <p:animEffect transition="in" filter="fade">
                                      <p:cBhvr>
                                        <p:cTn id="23" dur="500"/>
                                        <p:tgtEl>
                                          <p:spTgt spid="23558"/>
                                        </p:tgtEl>
                                      </p:cBhvr>
                                    </p:animEffect>
                                  </p:childTnLst>
                                </p:cTn>
                              </p:par>
                              <p:par>
                                <p:cTn id="24" presetID="10" presetClass="entr" presetSubtype="0" fill="hold" nodeType="withEffect">
                                  <p:stCondLst>
                                    <p:cond delay="0"/>
                                  </p:stCondLst>
                                  <p:childTnLst>
                                    <p:set>
                                      <p:cBhvr>
                                        <p:cTn id="25" dur="1" fill="hold">
                                          <p:stCondLst>
                                            <p:cond delay="0"/>
                                          </p:stCondLst>
                                        </p:cTn>
                                        <p:tgtEl>
                                          <p:spTgt spid="23557"/>
                                        </p:tgtEl>
                                        <p:attrNameLst>
                                          <p:attrName>style.visibility</p:attrName>
                                        </p:attrNameLst>
                                      </p:cBhvr>
                                      <p:to>
                                        <p:strVal val="visible"/>
                                      </p:to>
                                    </p:set>
                                    <p:animEffect transition="in" filter="fade">
                                      <p:cBhvr>
                                        <p:cTn id="26"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0" grpId="0" animBg="1"/>
      <p:bldP spid="6881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a:xfrm>
            <a:off x="395288" y="0"/>
            <a:ext cx="8353425" cy="1341438"/>
          </a:xfrm>
          <a:solidFill>
            <a:schemeClr val="hlink"/>
          </a:solidFill>
          <a:ln w="57150" cap="flat" algn="ctr">
            <a:solidFill>
              <a:srgbClr val="3366FF"/>
            </a:solidFill>
          </a:ln>
        </p:spPr>
        <p:txBody>
          <a:bodyPr/>
          <a:lstStyle/>
          <a:p>
            <a:pPr>
              <a:defRPr/>
            </a:pPr>
            <a:r>
              <a:rPr lang="es-ES_tradnl" sz="3200" b="1" i="1" dirty="0">
                <a:solidFill>
                  <a:schemeClr val="accent2">
                    <a:lumMod val="50000"/>
                  </a:schemeClr>
                </a:solidFill>
                <a:effectLst>
                  <a:outerShdw blurRad="38100" dist="38100" dir="2700000" algn="tl">
                    <a:srgbClr val="000000"/>
                  </a:outerShdw>
                </a:effectLst>
                <a:latin typeface="Arial" charset="0"/>
              </a:rPr>
              <a:t>Telefonía IP</a:t>
            </a:r>
            <a:br>
              <a:rPr lang="es-ES_tradnl" sz="3200" b="1" i="1" dirty="0">
                <a:solidFill>
                  <a:schemeClr val="accent2">
                    <a:lumMod val="50000"/>
                  </a:schemeClr>
                </a:solidFill>
                <a:effectLst>
                  <a:outerShdw blurRad="38100" dist="38100" dir="2700000" algn="tl">
                    <a:srgbClr val="000000"/>
                  </a:outerShdw>
                </a:effectLst>
                <a:latin typeface="Arial" charset="0"/>
              </a:rPr>
            </a:br>
            <a:r>
              <a:rPr lang="es-ES_tradnl" sz="32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dirty="0">
              <a:solidFill>
                <a:schemeClr val="accent2">
                  <a:lumMod val="50000"/>
                </a:schemeClr>
              </a:solidFill>
              <a:effectLst>
                <a:outerShdw blurRad="38100" dist="38100" dir="2700000" algn="tl">
                  <a:srgbClr val="000000"/>
                </a:outerShdw>
              </a:effectLst>
              <a:latin typeface="Arial" charset="0"/>
            </a:endParaRPr>
          </a:p>
        </p:txBody>
      </p:sp>
      <p:sp>
        <p:nvSpPr>
          <p:cNvPr id="24579" name="Text Box 3"/>
          <p:cNvSpPr txBox="1">
            <a:spLocks noChangeArrowheads="1"/>
          </p:cNvSpPr>
          <p:nvPr/>
        </p:nvSpPr>
        <p:spPr bwMode="auto">
          <a:xfrm>
            <a:off x="0" y="1143000"/>
            <a:ext cx="9372600" cy="2289175"/>
          </a:xfrm>
          <a:prstGeom prst="rect">
            <a:avLst/>
          </a:prstGeom>
          <a:noFill/>
          <a:ln w="12700">
            <a:noFill/>
            <a:miter lim="800000"/>
            <a:headEnd/>
            <a:tailEnd/>
          </a:ln>
        </p:spPr>
        <p:txBody>
          <a:bodyPr>
            <a:spAutoFit/>
          </a:bodyPr>
          <a:lstStyle/>
          <a:p>
            <a:pPr lvl="1" algn="l">
              <a:buFontTx/>
              <a:buChar char="•"/>
            </a:pPr>
            <a:endParaRPr lang="es-MX" sz="3600" i="1"/>
          </a:p>
          <a:p>
            <a:pPr lvl="1" algn="l"/>
            <a:endParaRPr lang="es-MX" sz="3600" i="1"/>
          </a:p>
          <a:p>
            <a:pPr lvl="1" algn="l">
              <a:buFontTx/>
              <a:buChar char="•"/>
            </a:pPr>
            <a:endParaRPr lang="es-MX" sz="3600" i="1"/>
          </a:p>
          <a:p>
            <a:pPr lvl="1" algn="l">
              <a:buFontTx/>
              <a:buChar char="•"/>
            </a:pPr>
            <a:endParaRPr lang="es-AR" sz="3600" i="1"/>
          </a:p>
        </p:txBody>
      </p:sp>
      <p:pic>
        <p:nvPicPr>
          <p:cNvPr id="24580" name="Picture 4" descr="c4k2_ov8"/>
          <p:cNvPicPr>
            <a:picLocks noChangeAspect="1" noChangeArrowheads="1"/>
          </p:cNvPicPr>
          <p:nvPr/>
        </p:nvPicPr>
        <p:blipFill>
          <a:blip r:embed="rId2" cstate="print"/>
          <a:srcRect/>
          <a:stretch>
            <a:fillRect/>
          </a:stretch>
        </p:blipFill>
        <p:spPr bwMode="auto">
          <a:xfrm>
            <a:off x="447472" y="1447800"/>
            <a:ext cx="8315528" cy="1752600"/>
          </a:xfrm>
          <a:prstGeom prst="rect">
            <a:avLst/>
          </a:prstGeom>
          <a:solidFill>
            <a:srgbClr val="DDDDDD"/>
          </a:solidFill>
          <a:ln w="57150" cmpd="thickThin" algn="ctr">
            <a:solidFill>
              <a:schemeClr val="accent6">
                <a:lumMod val="60000"/>
                <a:lumOff val="40000"/>
              </a:schemeClr>
            </a:solidFill>
            <a:miter lim="800000"/>
            <a:headEnd/>
            <a:tailEnd/>
          </a:ln>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344416"/>
            <a:ext cx="8367712" cy="3252936"/>
          </a:xfrm>
          <a:prstGeom prst="rect">
            <a:avLst/>
          </a:prstGeom>
          <a:solidFill>
            <a:srgbClr val="DDDDDD"/>
          </a:solidFill>
          <a:ln w="57150" cmpd="thickThin" algn="ctr">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 calcmode="lin" valueType="num">
                                      <p:cBhvr additive="base">
                                        <p:cTn id="12" dur="500" fill="hold"/>
                                        <p:tgtEl>
                                          <p:spTgt spid="24580"/>
                                        </p:tgtEl>
                                        <p:attrNameLst>
                                          <p:attrName>ppt_x</p:attrName>
                                        </p:attrNameLst>
                                      </p:cBhvr>
                                      <p:tavLst>
                                        <p:tav tm="0">
                                          <p:val>
                                            <p:strVal val="#ppt_x"/>
                                          </p:val>
                                        </p:tav>
                                        <p:tav tm="100000">
                                          <p:val>
                                            <p:strVal val="#ppt_x"/>
                                          </p:val>
                                        </p:tav>
                                      </p:tavLst>
                                    </p:anim>
                                    <p:anim calcmode="lin" valueType="num">
                                      <p:cBhvr additive="base">
                                        <p:cTn id="13"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0658"/>
                                        </p:tgtEl>
                                        <p:attrNameLst>
                                          <p:attrName>style.visibility</p:attrName>
                                        </p:attrNameLst>
                                      </p:cBhvr>
                                      <p:to>
                                        <p:strVal val="visible"/>
                                      </p:to>
                                    </p:set>
                                    <p:anim calcmode="lin" valueType="num">
                                      <p:cBhvr additive="base">
                                        <p:cTn id="18" dur="500" fill="hold"/>
                                        <p:tgtEl>
                                          <p:spTgt spid="70658"/>
                                        </p:tgtEl>
                                        <p:attrNameLst>
                                          <p:attrName>ppt_x</p:attrName>
                                        </p:attrNameLst>
                                      </p:cBhvr>
                                      <p:tavLst>
                                        <p:tav tm="0">
                                          <p:val>
                                            <p:strVal val="#ppt_x"/>
                                          </p:val>
                                        </p:tav>
                                        <p:tav tm="100000">
                                          <p:val>
                                            <p:strVal val="#ppt_x"/>
                                          </p:val>
                                        </p:tav>
                                      </p:tavLst>
                                    </p:anim>
                                    <p:anim calcmode="lin" valueType="num">
                                      <p:cBhvr additive="base">
                                        <p:cTn id="19" dur="500" fill="hold"/>
                                        <p:tgtEl>
                                          <p:spTgt spid="70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7772400" cy="1196975"/>
          </a:xfrm>
          <a:solidFill>
            <a:schemeClr val="hlink"/>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4947" name="Text Box 3"/>
          <p:cNvSpPr txBox="1">
            <a:spLocks noChangeArrowheads="1"/>
          </p:cNvSpPr>
          <p:nvPr/>
        </p:nvSpPr>
        <p:spPr bwMode="auto">
          <a:xfrm>
            <a:off x="250825" y="1341438"/>
            <a:ext cx="8713788" cy="5456237"/>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Administrador de Llamadas </a:t>
            </a:r>
          </a:p>
          <a:p>
            <a:pPr lvl="4"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a:t>
            </a:r>
            <a:r>
              <a:rPr lang="en-US"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Gatekeeper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a:t>
            </a: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Software de Administración primaria dedicado a las comunicaciones de Voz-IP.</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Se encarga de todo el Procesamiento de Llamadas.</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Configuración de Teléfonos IP ,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SofPhones</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 Voz sobre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Gateways</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IP , Software de Aplicación </a:t>
            </a:r>
            <a:endParaRPr lang="es-AR"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94946"/>
                                        </p:tgtEl>
                                        <p:attrNameLst>
                                          <p:attrName>style.visibility</p:attrName>
                                        </p:attrNameLst>
                                      </p:cBhvr>
                                      <p:to>
                                        <p:strVal val="visible"/>
                                      </p:to>
                                    </p:set>
                                    <p:animEffect transition="in" filter="circle(in)">
                                      <p:cBhvr>
                                        <p:cTn id="7" dur="2000"/>
                                        <p:tgtEl>
                                          <p:spTgt spid="594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94947"/>
                                        </p:tgtEl>
                                        <p:attrNameLst>
                                          <p:attrName>style.visibility</p:attrName>
                                        </p:attrNameLst>
                                      </p:cBhvr>
                                      <p:to>
                                        <p:strVal val="visible"/>
                                      </p:to>
                                    </p:set>
                                    <p:animEffect transition="in" filter="circle(in)">
                                      <p:cBhvr>
                                        <p:cTn id="12" dur="20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6" grpId="0" animBg="1"/>
      <p:bldP spid="5949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body" idx="1"/>
          </p:nvPr>
        </p:nvSpPr>
        <p:spPr>
          <a:xfrm>
            <a:off x="250825" y="2492375"/>
            <a:ext cx="8534400" cy="3514725"/>
          </a:xfrm>
          <a:solidFill>
            <a:schemeClr val="accent2">
              <a:lumMod val="20000"/>
              <a:lumOff val="80000"/>
            </a:schemeClr>
          </a:solidFill>
          <a:ln w="76200">
            <a:solidFill>
              <a:schemeClr val="accent2"/>
            </a:solidFill>
          </a:ln>
        </p:spPr>
        <p:txBody>
          <a:bodyPr/>
          <a:lstStyle/>
          <a:p>
            <a:pPr lvl="1" algn="just">
              <a:buFontTx/>
              <a:buNone/>
              <a:defRPr/>
            </a:pPr>
            <a:r>
              <a:rPr lang="es-MX" sz="4000" b="1" i="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una Tecnología que permite la transmisión de la voz a través de redes IP en forma de paquetes de datos.</a:t>
            </a:r>
            <a:endParaRPr lang="es-ES" sz="4000" b="1" i="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
        <p:nvSpPr>
          <p:cNvPr id="665603" name="Rectangle 3"/>
          <p:cNvSpPr>
            <a:spLocks noGrp="1" noChangeArrowheads="1"/>
          </p:cNvSpPr>
          <p:nvPr>
            <p:ph type="title"/>
          </p:nvPr>
        </p:nvSpPr>
        <p:spPr>
          <a:xfrm>
            <a:off x="611188" y="476250"/>
            <a:ext cx="7993062" cy="1584325"/>
          </a:xfrm>
          <a:solidFill>
            <a:schemeClr val="hlink"/>
          </a:solidFill>
          <a:ln w="57150">
            <a:solidFill>
              <a:srgbClr val="3366FF"/>
            </a:solidFill>
          </a:ln>
        </p:spPr>
        <p:txBody>
          <a:bodyPr/>
          <a:lstStyle/>
          <a:p>
            <a:pPr>
              <a:defRPr/>
            </a:pPr>
            <a:r>
              <a:rPr lang="es-MX" sz="5400" b="1" i="1">
                <a:solidFill>
                  <a:schemeClr val="accent2">
                    <a:lumMod val="75000"/>
                  </a:schemeClr>
                </a:solidFill>
                <a:effectLst>
                  <a:outerShdw blurRad="38100" dist="38100" dir="2700000" algn="tl">
                    <a:srgbClr val="000000"/>
                  </a:outerShdw>
                </a:effectLst>
                <a:latin typeface="Arial" charset="0"/>
              </a:rPr>
              <a:t>VoIP </a:t>
            </a:r>
            <a:r>
              <a:rPr lang="es-MX" sz="2800" b="1" i="1">
                <a:solidFill>
                  <a:schemeClr val="accent2">
                    <a:lumMod val="75000"/>
                  </a:schemeClr>
                </a:solidFill>
                <a:effectLst>
                  <a:outerShdw blurRad="38100" dist="38100" dir="2700000" algn="tl">
                    <a:srgbClr val="000000"/>
                  </a:outerShdw>
                </a:effectLst>
                <a:latin typeface="Arial" charset="0"/>
              </a:rPr>
              <a:t>(Voice over Internet Protocol - 		Voz sobre Protocolo de Internet)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838200" y="188913"/>
            <a:ext cx="7772400" cy="1223962"/>
          </a:xfrm>
          <a:solidFill>
            <a:schemeClr val="hlink"/>
          </a:solidFill>
          <a:ln w="57150" cap="flat" algn="ctr">
            <a:solidFill>
              <a:srgbClr val="3366FF"/>
            </a:solidFill>
            <a:miter lim="800000"/>
            <a:headEnd/>
            <a:tailEnd/>
          </a:ln>
        </p:spPr>
        <p:txBody>
          <a:bodyPr vert="horz" wrap="square" lIns="91440" tIns="45720" rIns="91440" bIns="45720" numCol="1" anchor="ctr" anchorCtr="0" compatLnSpc="1">
            <a:prstTxWarp prst="textNoShape">
              <a:avLst/>
            </a:prstTxWarp>
          </a:bodyPr>
          <a:lstStyle/>
          <a:p>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8019" name="Text Box 3"/>
          <p:cNvSpPr txBox="1">
            <a:spLocks noChangeArrowheads="1"/>
          </p:cNvSpPr>
          <p:nvPr/>
        </p:nvSpPr>
        <p:spPr bwMode="auto">
          <a:xfrm>
            <a:off x="0" y="1556792"/>
            <a:ext cx="9147398" cy="4585871"/>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  Funciones</a:t>
            </a:r>
          </a:p>
          <a:p>
            <a:pPr lvl="1" algn="l">
              <a:defRPr/>
            </a:pPr>
            <a:r>
              <a:rPr lang="en-US" b="1" i="1" dirty="0">
                <a:solidFill>
                  <a:schemeClr val="accent2"/>
                </a:solidFill>
              </a:rPr>
              <a:t>(Cisco Unified Communications Manager)</a:t>
            </a:r>
            <a:endParaRPr lang="es-MX" sz="3600" b="1" i="1" dirty="0">
              <a:solidFill>
                <a:schemeClr val="accent2"/>
              </a:solidFill>
              <a:effectLst>
                <a:outerShdw blurRad="38100" dist="38100" dir="2700000" algn="tl">
                  <a:srgbClr val="FFFFFF"/>
                </a:outerShdw>
              </a:effectLst>
              <a:ea typeface="Arial Unicode MS" pitchFamily="34" charset="-128"/>
              <a:cs typeface="Arial Unicode MS" pitchFamily="34" charset="-128"/>
            </a:endParaRP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Procesamiento de Llamada</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Señalización</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Control de Llamada</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Control de Medio (Compresión/Descompresión)</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Programación de Interfaces a </a:t>
            </a:r>
            <a:r>
              <a:rPr lang="es-MX" sz="28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traves</a:t>
            </a: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de aplicaciones abiertas</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Configuración a través de Web Browser (Web Server )</a:t>
            </a:r>
            <a:endParaRPr lang="es-AR"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98018"/>
                                        </p:tgtEl>
                                        <p:attrNameLst>
                                          <p:attrName>style.visibility</p:attrName>
                                        </p:attrNameLst>
                                      </p:cBhvr>
                                      <p:to>
                                        <p:strVal val="visible"/>
                                      </p:to>
                                    </p:set>
                                    <p:anim calcmode="lin" valueType="num">
                                      <p:cBhvr>
                                        <p:cTn id="7" dur="500" fill="hold"/>
                                        <p:tgtEl>
                                          <p:spTgt spid="598018"/>
                                        </p:tgtEl>
                                        <p:attrNameLst>
                                          <p:attrName>ppt_w</p:attrName>
                                        </p:attrNameLst>
                                      </p:cBhvr>
                                      <p:tavLst>
                                        <p:tav tm="0">
                                          <p:val>
                                            <p:fltVal val="0"/>
                                          </p:val>
                                        </p:tav>
                                        <p:tav tm="100000">
                                          <p:val>
                                            <p:strVal val="#ppt_w"/>
                                          </p:val>
                                        </p:tav>
                                      </p:tavLst>
                                    </p:anim>
                                    <p:anim calcmode="lin" valueType="num">
                                      <p:cBhvr>
                                        <p:cTn id="8" dur="500" fill="hold"/>
                                        <p:tgtEl>
                                          <p:spTgt spid="598018"/>
                                        </p:tgtEl>
                                        <p:attrNameLst>
                                          <p:attrName>ppt_h</p:attrName>
                                        </p:attrNameLst>
                                      </p:cBhvr>
                                      <p:tavLst>
                                        <p:tav tm="0">
                                          <p:val>
                                            <p:fltVal val="0"/>
                                          </p:val>
                                        </p:tav>
                                        <p:tav tm="100000">
                                          <p:val>
                                            <p:strVal val="#ppt_h"/>
                                          </p:val>
                                        </p:tav>
                                      </p:tavLst>
                                    </p:anim>
                                    <p:animEffect transition="in" filter="fade">
                                      <p:cBhvr>
                                        <p:cTn id="9" dur="500"/>
                                        <p:tgtEl>
                                          <p:spTgt spid="5980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98019"/>
                                        </p:tgtEl>
                                        <p:attrNameLst>
                                          <p:attrName>style.visibility</p:attrName>
                                        </p:attrNameLst>
                                      </p:cBhvr>
                                      <p:to>
                                        <p:strVal val="visible"/>
                                      </p:to>
                                    </p:set>
                                    <p:animEffect transition="in" filter="wipe(down)">
                                      <p:cBhvr>
                                        <p:cTn id="14" dur="500"/>
                                        <p:tgtEl>
                                          <p:spTgt spid="59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8" grpId="0" animBg="1"/>
      <p:bldP spid="5980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9" name="Text Box 3"/>
          <p:cNvSpPr txBox="1">
            <a:spLocks noChangeArrowheads="1"/>
          </p:cNvSpPr>
          <p:nvPr/>
        </p:nvSpPr>
        <p:spPr bwMode="auto">
          <a:xfrm>
            <a:off x="0" y="213064"/>
            <a:ext cx="9144000" cy="1015663"/>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wrap="square">
            <a:spAutoFit/>
          </a:bodyPr>
          <a:lstStyle/>
          <a:p>
            <a:pPr lvl="1">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a:t>
            </a:r>
          </a:p>
          <a:p>
            <a:pPr lvl="1" algn="l">
              <a:defRPr/>
            </a:pPr>
            <a:r>
              <a:rPr lang="en-US" sz="2400" b="1" i="1" dirty="0">
                <a:solidFill>
                  <a:schemeClr val="accent2"/>
                </a:solidFill>
              </a:rPr>
              <a:t>(Cisco Unified Communications Manager)</a:t>
            </a:r>
            <a:endParaRPr lang="es-MX" sz="2800" b="1" i="1" dirty="0">
              <a:solidFill>
                <a:schemeClr val="accent2"/>
              </a:solidFill>
              <a:effectLst>
                <a:outerShdw blurRad="38100" dist="38100" dir="2700000" algn="tl">
                  <a:srgbClr val="FFFFFF"/>
                </a:outerShdw>
              </a:effectLst>
              <a:ea typeface="Arial Unicode MS" pitchFamily="34" charset="-128"/>
              <a:cs typeface="Arial Unicode MS" pitchFamily="34" charset="-128"/>
            </a:endParaRPr>
          </a:p>
        </p:txBody>
      </p:sp>
      <p:pic>
        <p:nvPicPr>
          <p:cNvPr id="5" name="Imagen 4">
            <a:extLst>
              <a:ext uri="{FF2B5EF4-FFF2-40B4-BE49-F238E27FC236}">
                <a16:creationId xmlns:a16="http://schemas.microsoft.com/office/drawing/2014/main" id="{757B456F-3CBB-4C2C-B1F6-4012B36BE49E}"/>
              </a:ext>
            </a:extLst>
          </p:cNvPr>
          <p:cNvPicPr>
            <a:picLocks noChangeAspect="1"/>
          </p:cNvPicPr>
          <p:nvPr/>
        </p:nvPicPr>
        <p:blipFill>
          <a:blip r:embed="rId3"/>
          <a:stretch>
            <a:fillRect/>
          </a:stretch>
        </p:blipFill>
        <p:spPr>
          <a:xfrm>
            <a:off x="7041790" y="309323"/>
            <a:ext cx="1944216" cy="823144"/>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pic>
        <p:nvPicPr>
          <p:cNvPr id="6" name="Imagen 5">
            <a:extLst>
              <a:ext uri="{FF2B5EF4-FFF2-40B4-BE49-F238E27FC236}">
                <a16:creationId xmlns:a16="http://schemas.microsoft.com/office/drawing/2014/main" id="{0B3C67DB-0672-4A56-8FCA-97EB8D0C0268}"/>
              </a:ext>
            </a:extLst>
          </p:cNvPr>
          <p:cNvPicPr>
            <a:picLocks noChangeAspect="1"/>
          </p:cNvPicPr>
          <p:nvPr/>
        </p:nvPicPr>
        <p:blipFill>
          <a:blip r:embed="rId4"/>
          <a:stretch>
            <a:fillRect/>
          </a:stretch>
        </p:blipFill>
        <p:spPr>
          <a:xfrm>
            <a:off x="143558" y="1359181"/>
            <a:ext cx="7939322" cy="5160152"/>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pic>
        <p:nvPicPr>
          <p:cNvPr id="7" name="Imagen 6">
            <a:extLst>
              <a:ext uri="{FF2B5EF4-FFF2-40B4-BE49-F238E27FC236}">
                <a16:creationId xmlns:a16="http://schemas.microsoft.com/office/drawing/2014/main" id="{E18C8680-F5E5-4FF8-A6B1-AE8FAE544216}"/>
              </a:ext>
            </a:extLst>
          </p:cNvPr>
          <p:cNvPicPr>
            <a:picLocks noChangeAspect="1"/>
          </p:cNvPicPr>
          <p:nvPr/>
        </p:nvPicPr>
        <p:blipFill>
          <a:blip r:embed="rId5"/>
          <a:stretch>
            <a:fillRect/>
          </a:stretch>
        </p:blipFill>
        <p:spPr>
          <a:xfrm>
            <a:off x="799160" y="1937707"/>
            <a:ext cx="8201282" cy="4610970"/>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spTree>
    <p:extLst>
      <p:ext uri="{BB962C8B-B14F-4D97-AF65-F5344CB8AC3E}">
        <p14:creationId xmlns:p14="http://schemas.microsoft.com/office/powerpoint/2010/main" val="18427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8019"/>
                                        </p:tgtEl>
                                        <p:attrNameLst>
                                          <p:attrName>style.visibility</p:attrName>
                                        </p:attrNameLst>
                                      </p:cBhvr>
                                      <p:to>
                                        <p:strVal val="visible"/>
                                      </p:to>
                                    </p:set>
                                    <p:animEffect transition="in" filter="wipe(down)">
                                      <p:cBhvr>
                                        <p:cTn id="7" dur="500"/>
                                        <p:tgtEl>
                                          <p:spTgt spid="59801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838200" y="0"/>
            <a:ext cx="7772400" cy="1052513"/>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3923" name="Text Box 3"/>
          <p:cNvSpPr txBox="1">
            <a:spLocks noChangeArrowheads="1"/>
          </p:cNvSpPr>
          <p:nvPr/>
        </p:nvSpPr>
        <p:spPr bwMode="auto">
          <a:xfrm>
            <a:off x="250825" y="1143000"/>
            <a:ext cx="8713788" cy="514667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a:t>
            </a:r>
            <a:r>
              <a:rPr lang="es-MX" sz="3600" i="1" dirty="0" err="1">
                <a:effectLst>
                  <a:outerShdw blurRad="38100" dist="38100" dir="2700000" algn="tl">
                    <a:srgbClr val="FFFFFF"/>
                  </a:outerShdw>
                </a:effectLst>
                <a:ea typeface="Arial Unicode MS" pitchFamily="34" charset="-128"/>
                <a:cs typeface="Arial Unicode MS" pitchFamily="34" charset="-128"/>
              </a:rPr>
              <a:t>Call</a:t>
            </a:r>
            <a:r>
              <a:rPr lang="es-MX" sz="3600" i="1" dirty="0">
                <a:effectLst>
                  <a:outerShdw blurRad="38100" dist="38100" dir="2700000" algn="tl">
                    <a:srgbClr val="FFFFFF"/>
                  </a:outerShdw>
                </a:effectLst>
                <a:ea typeface="Arial Unicode MS" pitchFamily="34" charset="-128"/>
                <a:cs typeface="Arial Unicode MS" pitchFamily="34" charset="-128"/>
              </a:rPr>
              <a:t> Manager permite implementar los siguientes servicios :</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Mensajes de Voz (</a:t>
            </a:r>
            <a:r>
              <a:rPr lang="es-MX" i="1" dirty="0" err="1">
                <a:effectLst>
                  <a:outerShdw blurRad="38100" dist="38100" dir="2700000" algn="tl">
                    <a:srgbClr val="FFFFFF"/>
                  </a:outerShdw>
                </a:effectLst>
                <a:ea typeface="Arial Unicode MS" pitchFamily="34" charset="-128"/>
                <a:cs typeface="Arial Unicode MS" pitchFamily="34" charset="-128"/>
              </a:rPr>
              <a:t>Direccionable</a:t>
            </a:r>
            <a:r>
              <a:rPr lang="es-MX" i="1" dirty="0">
                <a:effectLst>
                  <a:outerShdw blurRad="38100" dist="38100" dir="2700000" algn="tl">
                    <a:srgbClr val="FFFFFF"/>
                  </a:outerShdw>
                </a:effectLst>
                <a:ea typeface="Arial Unicode MS" pitchFamily="34" charset="-128"/>
                <a:cs typeface="Arial Unicode MS" pitchFamily="34" charset="-128"/>
              </a:rPr>
              <a:t>)</a:t>
            </a:r>
          </a:p>
          <a:p>
            <a:pPr lvl="2" algn="l">
              <a:buFontTx/>
              <a:buChar char="•"/>
              <a:defRPr/>
            </a:pPr>
            <a:r>
              <a:rPr lang="es-MX" i="1" dirty="0" err="1">
                <a:effectLst>
                  <a:outerShdw blurRad="38100" dist="38100" dir="2700000" algn="tl">
                    <a:srgbClr val="FFFFFF"/>
                  </a:outerShdw>
                </a:effectLst>
                <a:ea typeface="Arial Unicode MS" pitchFamily="34" charset="-128"/>
                <a:cs typeface="Arial Unicode MS" pitchFamily="34" charset="-128"/>
              </a:rPr>
              <a:t>SoftPhone</a:t>
            </a:r>
            <a:r>
              <a:rPr lang="es-MX" i="1" dirty="0">
                <a:effectLst>
                  <a:outerShdw blurRad="38100" dist="38100" dir="2700000" algn="tl">
                    <a:srgbClr val="FFFFFF"/>
                  </a:outerShdw>
                </a:effectLst>
                <a:ea typeface="Arial Unicode MS" pitchFamily="34" charset="-128"/>
                <a:cs typeface="Arial Unicode MS" pitchFamily="34" charset="-128"/>
              </a:rPr>
              <a:t> o TE en PC.</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Conferencia</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Comandos de Consola</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Otras Funciones Suplementarias :</a:t>
            </a:r>
          </a:p>
          <a:p>
            <a:pPr lvl="3"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Reconfiguración de Internos </a:t>
            </a:r>
          </a:p>
          <a:p>
            <a:pPr lvl="3" algn="l">
              <a:buFontTx/>
              <a:buChar char="•"/>
              <a:defRPr/>
            </a:pPr>
            <a:r>
              <a:rPr lang="es-MX" i="1" dirty="0" err="1">
                <a:effectLst>
                  <a:outerShdw blurRad="38100" dist="38100" dir="2700000" algn="tl">
                    <a:srgbClr val="FFFFFF"/>
                  </a:outerShdw>
                </a:effectLst>
                <a:ea typeface="Arial Unicode MS" pitchFamily="34" charset="-128"/>
                <a:cs typeface="Arial Unicode MS" pitchFamily="34" charset="-128"/>
              </a:rPr>
              <a:t>Forwardeo</a:t>
            </a:r>
            <a:r>
              <a:rPr lang="es-MX" i="1" dirty="0">
                <a:effectLst>
                  <a:outerShdw blurRad="38100" dist="38100" dir="2700000" algn="tl">
                    <a:srgbClr val="FFFFFF"/>
                  </a:outerShdw>
                </a:effectLst>
                <a:ea typeface="Arial Unicode MS" pitchFamily="34" charset="-128"/>
                <a:cs typeface="Arial Unicode MS" pitchFamily="34" charset="-128"/>
              </a:rPr>
              <a:t> etc.</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Gestión de Ancho de Banda</a:t>
            </a:r>
            <a:endParaRPr lang="es-AR" sz="3600" i="1" dirty="0">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593923"/>
                                        </p:tgtEl>
                                        <p:attrNameLst>
                                          <p:attrName>style.visibility</p:attrName>
                                        </p:attrNameLst>
                                      </p:cBhvr>
                                      <p:to>
                                        <p:strVal val="visible"/>
                                      </p:to>
                                    </p:set>
                                    <p:animEffect transition="in" filter="fade">
                                      <p:cBhvr>
                                        <p:cTn id="11" dur="2000"/>
                                        <p:tgtEl>
                                          <p:spTgt spid="593923"/>
                                        </p:tgtEl>
                                      </p:cBhvr>
                                    </p:animEffect>
                                    <p:anim calcmode="lin" valueType="num">
                                      <p:cBhvr>
                                        <p:cTn id="12" dur="2000" fill="hold"/>
                                        <p:tgtEl>
                                          <p:spTgt spid="593923"/>
                                        </p:tgtEl>
                                        <p:attrNameLst>
                                          <p:attrName>ppt_w</p:attrName>
                                        </p:attrNameLst>
                                      </p:cBhvr>
                                      <p:tavLst>
                                        <p:tav tm="0" fmla="#ppt_w*sin(2.5*pi*$)">
                                          <p:val>
                                            <p:fltVal val="0"/>
                                          </p:val>
                                        </p:tav>
                                        <p:tav tm="100000">
                                          <p:val>
                                            <p:fltVal val="1"/>
                                          </p:val>
                                        </p:tav>
                                      </p:tavLst>
                                    </p:anim>
                                    <p:anim calcmode="lin" valueType="num">
                                      <p:cBhvr>
                                        <p:cTn id="13" dur="2000" fill="hold"/>
                                        <p:tgtEl>
                                          <p:spTgt spid="5939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2" grpId="0" animBg="1"/>
      <p:bldP spid="5939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188913"/>
            <a:ext cx="7772400" cy="1079500"/>
          </a:xfrm>
          <a:solidFill>
            <a:schemeClr val="hlink"/>
          </a:solidFill>
          <a:ln w="57150" cap="flat" algn="ctr">
            <a:solidFill>
              <a:srgbClr val="3366FF"/>
            </a:solidFill>
          </a:ln>
        </p:spPr>
        <p:txBody>
          <a:bodyPr/>
          <a:lstStyle/>
          <a:p>
            <a:pPr>
              <a:defRPr/>
            </a:pPr>
            <a:r>
              <a:rPr lang="es-ES_tradnl" sz="3200" b="1" i="1">
                <a:solidFill>
                  <a:srgbClr val="800000"/>
                </a:solidFill>
                <a:effectLst>
                  <a:outerShdw blurRad="38100" dist="38100" dir="2700000" algn="tl">
                    <a:srgbClr val="000000"/>
                  </a:outerShdw>
                </a:effectLst>
                <a:latin typeface="Arial" charset="0"/>
              </a:rPr>
              <a:t>Telefonía IP</a:t>
            </a:r>
            <a:br>
              <a:rPr lang="es-ES_tradnl" sz="3200" b="1" i="1">
                <a:solidFill>
                  <a:srgbClr val="800000"/>
                </a:solidFill>
                <a:effectLst>
                  <a:outerShdw blurRad="38100" dist="38100" dir="2700000" algn="tl">
                    <a:srgbClr val="000000"/>
                  </a:outerShdw>
                </a:effectLst>
                <a:latin typeface="Arial" charset="0"/>
              </a:rPr>
            </a:br>
            <a:r>
              <a:rPr lang="es-ES_tradnl" sz="3200" b="1" i="1">
                <a:solidFill>
                  <a:srgbClr val="800000"/>
                </a:solidFill>
                <a:effectLst>
                  <a:outerShdw blurRad="38100" dist="38100" dir="2700000" algn="tl">
                    <a:srgbClr val="000000"/>
                  </a:outerShdw>
                </a:effectLst>
                <a:latin typeface="Arial" charset="0"/>
              </a:rPr>
              <a:t>Componentes y Características</a:t>
            </a:r>
            <a:endParaRPr lang="es-AR" sz="3200" b="1" i="1">
              <a:solidFill>
                <a:srgbClr val="800000"/>
              </a:solidFill>
              <a:effectLst>
                <a:outerShdw blurRad="38100" dist="38100" dir="2700000" algn="tl">
                  <a:srgbClr val="000000"/>
                </a:outerShdw>
              </a:effectLst>
              <a:latin typeface="Arial" charset="0"/>
            </a:endParaRPr>
          </a:p>
        </p:txBody>
      </p:sp>
      <p:sp>
        <p:nvSpPr>
          <p:cNvPr id="599043" name="Text Box 3"/>
          <p:cNvSpPr txBox="1">
            <a:spLocks noChangeArrowheads="1"/>
          </p:cNvSpPr>
          <p:nvPr/>
        </p:nvSpPr>
        <p:spPr bwMode="auto">
          <a:xfrm>
            <a:off x="107505" y="1484313"/>
            <a:ext cx="9036496" cy="5270500"/>
          </a:xfrm>
          <a:prstGeom prst="rect">
            <a:avLst/>
          </a:prstGeom>
          <a:solidFill>
            <a:schemeClr val="accent6">
              <a:lumMod val="20000"/>
              <a:lumOff val="80000"/>
            </a:schemeClr>
          </a:solidFill>
          <a:ln w="76200" cmpd="thickThin" algn="ctr">
            <a:solidFill>
              <a:schemeClr val="accent6">
                <a:lumMod val="60000"/>
                <a:lumOff val="40000"/>
              </a:schemeClr>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Administrador de Llamadas</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Requerimientos de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Hard</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tipo</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Plataforma Intel 1 o 2 Procesadores</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 Windows Server</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Motor SQL</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Memoria (16 GB)</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Disco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Rigido</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(1 TB) </a:t>
            </a:r>
          </a:p>
          <a:p>
            <a:pPr lvl="1" algn="l">
              <a:buFontTx/>
              <a:buChar char="•"/>
              <a:defRPr/>
            </a:pP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AR"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pic>
        <p:nvPicPr>
          <p:cNvPr id="28676" name="Picture 4" descr="mcs"/>
          <p:cNvPicPr>
            <a:picLocks noChangeAspect="1" noChangeArrowheads="1"/>
          </p:cNvPicPr>
          <p:nvPr/>
        </p:nvPicPr>
        <p:blipFill>
          <a:blip r:embed="rId2" cstate="print"/>
          <a:srcRect/>
          <a:stretch>
            <a:fillRect/>
          </a:stretch>
        </p:blipFill>
        <p:spPr bwMode="auto">
          <a:xfrm>
            <a:off x="5796136" y="4437112"/>
            <a:ext cx="3048000" cy="1912938"/>
          </a:xfrm>
          <a:prstGeom prst="rect">
            <a:avLst/>
          </a:prstGeom>
          <a:solidFill>
            <a:schemeClr val="accent6">
              <a:lumMod val="20000"/>
              <a:lumOff val="80000"/>
            </a:schemeClr>
          </a:solid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9042"/>
                                        </p:tgtEl>
                                        <p:attrNameLst>
                                          <p:attrName>style.visibility</p:attrName>
                                        </p:attrNameLst>
                                      </p:cBhvr>
                                      <p:to>
                                        <p:strVal val="visible"/>
                                      </p:to>
                                    </p:set>
                                    <p:animEffect transition="in" filter="fade">
                                      <p:cBhvr>
                                        <p:cTn id="7" dur="500"/>
                                        <p:tgtEl>
                                          <p:spTgt spid="5990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9043"/>
                                        </p:tgtEl>
                                        <p:attrNameLst>
                                          <p:attrName>style.visibility</p:attrName>
                                        </p:attrNameLst>
                                      </p:cBhvr>
                                      <p:to>
                                        <p:strVal val="visible"/>
                                      </p:to>
                                    </p:set>
                                    <p:animEffect transition="in" filter="fade">
                                      <p:cBhvr>
                                        <p:cTn id="12" dur="500"/>
                                        <p:tgtEl>
                                          <p:spTgt spid="599043"/>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8676"/>
                                        </p:tgtEl>
                                        <p:attrNameLst>
                                          <p:attrName>style.visibility</p:attrName>
                                        </p:attrNameLst>
                                      </p:cBhvr>
                                      <p:to>
                                        <p:strVal val="visible"/>
                                      </p:to>
                                    </p:set>
                                    <p:anim calcmode="lin" valueType="num">
                                      <p:cBhvr additive="base">
                                        <p:cTn id="16" dur="500" fill="hold"/>
                                        <p:tgtEl>
                                          <p:spTgt spid="28676"/>
                                        </p:tgtEl>
                                        <p:attrNameLst>
                                          <p:attrName>ppt_x</p:attrName>
                                        </p:attrNameLst>
                                      </p:cBhvr>
                                      <p:tavLst>
                                        <p:tav tm="0">
                                          <p:val>
                                            <p:strVal val="#ppt_x"/>
                                          </p:val>
                                        </p:tav>
                                        <p:tav tm="100000">
                                          <p:val>
                                            <p:strVal val="#ppt_x"/>
                                          </p:val>
                                        </p:tav>
                                      </p:tavLst>
                                    </p:anim>
                                    <p:anim calcmode="lin" valueType="num">
                                      <p:cBhvr additive="base">
                                        <p:cTn id="17"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2" grpId="0" animBg="1"/>
      <p:bldP spid="5990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838200" y="0"/>
            <a:ext cx="7772400" cy="1125538"/>
          </a:xfrm>
          <a:solidFill>
            <a:schemeClr val="accent6">
              <a:lumMod val="20000"/>
              <a:lumOff val="80000"/>
            </a:schemeClr>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600067" name="Text Box 3"/>
          <p:cNvSpPr txBox="1">
            <a:spLocks noChangeArrowheads="1"/>
          </p:cNvSpPr>
          <p:nvPr/>
        </p:nvSpPr>
        <p:spPr bwMode="auto">
          <a:xfrm>
            <a:off x="179388" y="1412875"/>
            <a:ext cx="8713787" cy="4171950"/>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b="1" i="1" u="sng"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Consola de Atención :</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Herramienta para atender, conmutar y redireccionar llamadas , programada para telefonistas y operadores de centrales.</a:t>
            </a:r>
          </a:p>
          <a:p>
            <a:pPr lvl="1" algn="l">
              <a:buFontTx/>
              <a:buChar char="•"/>
              <a:defRPr/>
            </a:pPr>
            <a:r>
              <a:rPr lang="es-MX" sz="3600" b="1" i="1" u="sng"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Visor de Mail Para Outlook</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Modulo que permite administrar mensajes de voz y redireccionarlo a la casilla de mail.</a:t>
            </a:r>
            <a:endParaRPr lang="es-AR"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00067"/>
                                        </p:tgtEl>
                                        <p:attrNameLst>
                                          <p:attrName>style.visibility</p:attrName>
                                        </p:attrNameLst>
                                      </p:cBhvr>
                                      <p:to>
                                        <p:strVal val="visible"/>
                                      </p:to>
                                    </p:set>
                                    <p:anim calcmode="lin" valueType="num">
                                      <p:cBhvr additive="base">
                                        <p:cTn id="11" dur="500" fill="hold"/>
                                        <p:tgtEl>
                                          <p:spTgt spid="600067"/>
                                        </p:tgtEl>
                                        <p:attrNameLst>
                                          <p:attrName>ppt_x</p:attrName>
                                        </p:attrNameLst>
                                      </p:cBhvr>
                                      <p:tavLst>
                                        <p:tav tm="0">
                                          <p:val>
                                            <p:strVal val="#ppt_x"/>
                                          </p:val>
                                        </p:tav>
                                        <p:tav tm="100000">
                                          <p:val>
                                            <p:strVal val="#ppt_x"/>
                                          </p:val>
                                        </p:tav>
                                      </p:tavLst>
                                    </p:anim>
                                    <p:anim calcmode="lin" valueType="num">
                                      <p:cBhvr additive="base">
                                        <p:cTn id="12" dur="500" fill="hold"/>
                                        <p:tgtEl>
                                          <p:spTgt spid="600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6" grpId="0" animBg="1"/>
      <p:bldP spid="60006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684213" y="260350"/>
            <a:ext cx="7772400" cy="1143000"/>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a:solidFill>
                <a:schemeClr val="accent2">
                  <a:lumMod val="50000"/>
                </a:schemeClr>
              </a:solidFill>
              <a:effectLst>
                <a:outerShdw blurRad="38100" dist="38100" dir="2700000" algn="tl">
                  <a:srgbClr val="000000"/>
                </a:outerShdw>
              </a:effectLst>
              <a:latin typeface="Arial" charset="0"/>
            </a:endParaRPr>
          </a:p>
        </p:txBody>
      </p:sp>
      <p:sp>
        <p:nvSpPr>
          <p:cNvPr id="681987" name="Rectangle 3"/>
          <p:cNvSpPr>
            <a:spLocks noGrp="1" noChangeArrowheads="1"/>
          </p:cNvSpPr>
          <p:nvPr>
            <p:ph type="body" idx="1"/>
          </p:nvPr>
        </p:nvSpPr>
        <p:spPr>
          <a:xfrm>
            <a:off x="0" y="1557338"/>
            <a:ext cx="9144000" cy="4893647"/>
          </a:xfrm>
          <a:solidFill>
            <a:schemeClr val="accent6">
              <a:lumMod val="20000"/>
              <a:lumOff val="80000"/>
            </a:schemeClr>
          </a:solidFill>
          <a:ln w="57150" cap="flat" cmpd="thickThin" algn="ctr">
            <a:solidFill>
              <a:schemeClr val="tx1"/>
            </a:solidFill>
          </a:ln>
        </p:spPr>
        <p:txBody>
          <a:bodyPr>
            <a:spAutoFit/>
          </a:bodyPr>
          <a:lstStyle/>
          <a:p>
            <a:pPr marL="0" indent="0">
              <a:spcBef>
                <a:spcPct val="0"/>
              </a:spcBef>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r>
              <a:rPr lang="es-ES" sz="4800" b="1" i="1" u="sng"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 </a:t>
            </a:r>
          </a:p>
          <a:p>
            <a:pPr marL="457200" lvl="1" indent="0">
              <a:spcBef>
                <a:spcPct val="0"/>
              </a:spcBef>
              <a:buFontTx/>
              <a:buChar char="•"/>
              <a:defRPr/>
            </a:pPr>
            <a:r>
              <a:rPr lang="es-AR"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Enlace con la red telefónica tradicional, actuando de forma transparente para el usuario.</a:t>
            </a:r>
            <a:endPar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457200" lvl="1" indent="0">
              <a:spcBef>
                <a:spcPct val="0"/>
              </a:spcBef>
              <a:buFontTx/>
              <a:buChar char="•"/>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La función del Gateway es la de hacer de traductor entre la Telco (PSTN) y la red IP. </a:t>
            </a:r>
          </a:p>
          <a:p>
            <a:pPr marL="457200" lvl="1" indent="0">
              <a:spcBef>
                <a:spcPct val="0"/>
              </a:spcBef>
              <a:buFontTx/>
              <a:buChar char="•"/>
              <a:defRPr/>
            </a:pP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Valorización y el control de la duración de la llamada. </a:t>
            </a:r>
          </a:p>
          <a:p>
            <a:pPr marL="457200" lvl="1" indent="0">
              <a:spcBef>
                <a:spcPct val="0"/>
              </a:spcBef>
              <a:buFontTx/>
              <a:buChar char="•"/>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 él se configura el servicio para realizar la valorización ( accounting) de la llamada y el control de su duración (authorization).</a:t>
            </a:r>
          </a:p>
          <a:p>
            <a:pPr marL="457200" lvl="1" indent="0">
              <a:spcBef>
                <a:spcPct val="0"/>
              </a:spcBef>
              <a:buFontTx/>
              <a:buChar char="•"/>
              <a:defRPr/>
            </a:pP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 la configuración, se le indica al Gateway que se realice el Accounting en las llamadas de voz sobre IP (</a:t>
            </a:r>
            <a:r>
              <a:rPr lang="es-ES" sz="24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gw</a:t>
            </a: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-accounting), Se configura además el servicio de RADIUS.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1986"/>
                                        </p:tgtEl>
                                        <p:attrNameLst>
                                          <p:attrName>style.visibility</p:attrName>
                                        </p:attrNameLst>
                                      </p:cBhvr>
                                      <p:to>
                                        <p:strVal val="visible"/>
                                      </p:to>
                                    </p:set>
                                    <p:anim calcmode="lin" valueType="num">
                                      <p:cBhvr additive="base">
                                        <p:cTn id="7" dur="500" fill="hold"/>
                                        <p:tgtEl>
                                          <p:spTgt spid="681986"/>
                                        </p:tgtEl>
                                        <p:attrNameLst>
                                          <p:attrName>ppt_x</p:attrName>
                                        </p:attrNameLst>
                                      </p:cBhvr>
                                      <p:tavLst>
                                        <p:tav tm="0">
                                          <p:val>
                                            <p:strVal val="#ppt_x"/>
                                          </p:val>
                                        </p:tav>
                                        <p:tav tm="100000">
                                          <p:val>
                                            <p:strVal val="#ppt_x"/>
                                          </p:val>
                                        </p:tav>
                                      </p:tavLst>
                                    </p:anim>
                                    <p:anim calcmode="lin" valueType="num">
                                      <p:cBhvr additive="base">
                                        <p:cTn id="8" dur="500" fill="hold"/>
                                        <p:tgtEl>
                                          <p:spTgt spid="6819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1987">
                                            <p:bg/>
                                          </p:spTgt>
                                        </p:tgtEl>
                                        <p:attrNameLst>
                                          <p:attrName>style.visibility</p:attrName>
                                        </p:attrNameLst>
                                      </p:cBhvr>
                                      <p:to>
                                        <p:strVal val="visible"/>
                                      </p:to>
                                    </p:set>
                                    <p:animEffect transition="in" filter="wipe(down)">
                                      <p:cBhvr>
                                        <p:cTn id="13" dur="500"/>
                                        <p:tgtEl>
                                          <p:spTgt spid="681987">
                                            <p:bg/>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81987">
                                            <p:txEl>
                                              <p:pRg st="0" end="0"/>
                                            </p:txEl>
                                          </p:spTgt>
                                        </p:tgtEl>
                                        <p:attrNameLst>
                                          <p:attrName>style.visibility</p:attrName>
                                        </p:attrNameLst>
                                      </p:cBhvr>
                                      <p:to>
                                        <p:strVal val="visible"/>
                                      </p:to>
                                    </p:set>
                                    <p:animEffect transition="in" filter="wipe(down)">
                                      <p:cBhvr>
                                        <p:cTn id="18" dur="500"/>
                                        <p:tgtEl>
                                          <p:spTgt spid="68198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1987">
                                            <p:txEl>
                                              <p:pRg st="1" end="1"/>
                                            </p:txEl>
                                          </p:spTgt>
                                        </p:tgtEl>
                                        <p:attrNameLst>
                                          <p:attrName>style.visibility</p:attrName>
                                        </p:attrNameLst>
                                      </p:cBhvr>
                                      <p:to>
                                        <p:strVal val="visible"/>
                                      </p:to>
                                    </p:set>
                                    <p:animEffect transition="in" filter="wipe(down)">
                                      <p:cBhvr>
                                        <p:cTn id="23" dur="500"/>
                                        <p:tgtEl>
                                          <p:spTgt spid="68198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81987">
                                            <p:txEl>
                                              <p:pRg st="2" end="2"/>
                                            </p:txEl>
                                          </p:spTgt>
                                        </p:tgtEl>
                                        <p:attrNameLst>
                                          <p:attrName>style.visibility</p:attrName>
                                        </p:attrNameLst>
                                      </p:cBhvr>
                                      <p:to>
                                        <p:strVal val="visible"/>
                                      </p:to>
                                    </p:set>
                                    <p:animEffect transition="in" filter="wipe(down)">
                                      <p:cBhvr>
                                        <p:cTn id="28" dur="500"/>
                                        <p:tgtEl>
                                          <p:spTgt spid="68198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81987">
                                            <p:txEl>
                                              <p:pRg st="3" end="3"/>
                                            </p:txEl>
                                          </p:spTgt>
                                        </p:tgtEl>
                                        <p:attrNameLst>
                                          <p:attrName>style.visibility</p:attrName>
                                        </p:attrNameLst>
                                      </p:cBhvr>
                                      <p:to>
                                        <p:strVal val="visible"/>
                                      </p:to>
                                    </p:set>
                                    <p:animEffect transition="in" filter="wipe(down)">
                                      <p:cBhvr>
                                        <p:cTn id="33" dur="500"/>
                                        <p:tgtEl>
                                          <p:spTgt spid="68198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81987">
                                            <p:txEl>
                                              <p:pRg st="4" end="4"/>
                                            </p:txEl>
                                          </p:spTgt>
                                        </p:tgtEl>
                                        <p:attrNameLst>
                                          <p:attrName>style.visibility</p:attrName>
                                        </p:attrNameLst>
                                      </p:cBhvr>
                                      <p:to>
                                        <p:strVal val="visible"/>
                                      </p:to>
                                    </p:set>
                                    <p:animEffect transition="in" filter="wipe(down)">
                                      <p:cBhvr>
                                        <p:cTn id="38" dur="500"/>
                                        <p:tgtEl>
                                          <p:spTgt spid="68198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81987">
                                            <p:txEl>
                                              <p:pRg st="5" end="5"/>
                                            </p:txEl>
                                          </p:spTgt>
                                        </p:tgtEl>
                                        <p:attrNameLst>
                                          <p:attrName>style.visibility</p:attrName>
                                        </p:attrNameLst>
                                      </p:cBhvr>
                                      <p:to>
                                        <p:strVal val="visible"/>
                                      </p:to>
                                    </p:set>
                                    <p:animEffect transition="in" filter="wipe(down)">
                                      <p:cBhvr>
                                        <p:cTn id="43" dur="500"/>
                                        <p:tgtEl>
                                          <p:spTgt spid="681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6" grpId="0" animBg="1"/>
      <p:bldP spid="681987"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684213" y="260350"/>
            <a:ext cx="7772400" cy="1143000"/>
          </a:xfrm>
          <a:solidFill>
            <a:schemeClr val="accent6">
              <a:lumMod val="20000"/>
              <a:lumOff val="80000"/>
            </a:schemeClr>
          </a:solidFill>
          <a:ln w="57150" cap="flat" algn="ctr">
            <a:solidFill>
              <a:srgbClr val="3366FF"/>
            </a:solidFill>
          </a:ln>
        </p:spPr>
        <p:txBody>
          <a:bodyPr/>
          <a:lstStyle/>
          <a:p>
            <a:pPr>
              <a:defRPr/>
            </a:pPr>
            <a:r>
              <a:rPr lang="es-ES_tradnl" sz="3200" b="1" i="1" dirty="0">
                <a:solidFill>
                  <a:schemeClr val="accent2">
                    <a:lumMod val="50000"/>
                  </a:schemeClr>
                </a:solidFill>
                <a:effectLst>
                  <a:outerShdw blurRad="38100" dist="38100" dir="2700000" algn="tl">
                    <a:srgbClr val="000000"/>
                  </a:outerShdw>
                </a:effectLst>
                <a:latin typeface="Arial" charset="0"/>
              </a:rPr>
              <a:t>Telefonía IP</a:t>
            </a:r>
            <a:br>
              <a:rPr lang="es-ES_tradnl" sz="3200" b="1" i="1" dirty="0">
                <a:solidFill>
                  <a:schemeClr val="accent2">
                    <a:lumMod val="50000"/>
                  </a:schemeClr>
                </a:solidFill>
                <a:effectLst>
                  <a:outerShdw blurRad="38100" dist="38100" dir="2700000" algn="tl">
                    <a:srgbClr val="000000"/>
                  </a:outerShdw>
                </a:effectLst>
                <a:latin typeface="Arial" charset="0"/>
              </a:rPr>
            </a:br>
            <a:r>
              <a:rPr lang="es-ES_tradnl" sz="32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dirty="0">
              <a:solidFill>
                <a:schemeClr val="accent2">
                  <a:lumMod val="50000"/>
                </a:schemeClr>
              </a:solidFill>
              <a:effectLst>
                <a:outerShdw blurRad="38100" dist="38100" dir="2700000" algn="tl">
                  <a:srgbClr val="000000"/>
                </a:outerShdw>
              </a:effectLst>
              <a:latin typeface="Arial" charset="0"/>
            </a:endParaRPr>
          </a:p>
        </p:txBody>
      </p:sp>
      <p:sp>
        <p:nvSpPr>
          <p:cNvPr id="694275" name="Rectangle 3"/>
          <p:cNvSpPr>
            <a:spLocks noGrp="1" noChangeArrowheads="1"/>
          </p:cNvSpPr>
          <p:nvPr>
            <p:ph type="body" idx="1"/>
          </p:nvPr>
        </p:nvSpPr>
        <p:spPr>
          <a:xfrm>
            <a:off x="0" y="1557338"/>
            <a:ext cx="9144000" cy="5249862"/>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6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Gateway. </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Traducción entre formatos de transmisión (por ejemplo H.225.0 a H.221) y entre procedimientos de comunicación (por ejemplo H.245 a H.242).</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Traduce entre los </a:t>
            </a:r>
            <a:r>
              <a:rPr lang="es-E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codecs</a:t>
            </a: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de video y audio usados en las dos redes.</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Procesa la configuración de la llamada y garantiza la limpieza de ambos lados de la comunicación.</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 tipo particular de terminal y es una entidad  (tiene una dirección).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4274"/>
                                        </p:tgtEl>
                                        <p:attrNameLst>
                                          <p:attrName>style.visibility</p:attrName>
                                        </p:attrNameLst>
                                      </p:cBhvr>
                                      <p:to>
                                        <p:strVal val="visible"/>
                                      </p:to>
                                    </p:set>
                                    <p:anim calcmode="lin" valueType="num">
                                      <p:cBhvr additive="base">
                                        <p:cTn id="7" dur="500" fill="hold"/>
                                        <p:tgtEl>
                                          <p:spTgt spid="694274"/>
                                        </p:tgtEl>
                                        <p:attrNameLst>
                                          <p:attrName>ppt_x</p:attrName>
                                        </p:attrNameLst>
                                      </p:cBhvr>
                                      <p:tavLst>
                                        <p:tav tm="0">
                                          <p:val>
                                            <p:strVal val="#ppt_x"/>
                                          </p:val>
                                        </p:tav>
                                        <p:tav tm="100000">
                                          <p:val>
                                            <p:strVal val="#ppt_x"/>
                                          </p:val>
                                        </p:tav>
                                      </p:tavLst>
                                    </p:anim>
                                    <p:anim calcmode="lin" valueType="num">
                                      <p:cBhvr additive="base">
                                        <p:cTn id="8" dur="500" fill="hold"/>
                                        <p:tgtEl>
                                          <p:spTgt spid="6942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94275">
                                            <p:bg/>
                                          </p:spTgt>
                                        </p:tgtEl>
                                        <p:attrNameLst>
                                          <p:attrName>style.visibility</p:attrName>
                                        </p:attrNameLst>
                                      </p:cBhvr>
                                      <p:to>
                                        <p:strVal val="visible"/>
                                      </p:to>
                                    </p:set>
                                    <p:animEffect transition="in" filter="circle(in)">
                                      <p:cBhvr>
                                        <p:cTn id="13" dur="2000"/>
                                        <p:tgtEl>
                                          <p:spTgt spid="694275">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94275">
                                            <p:txEl>
                                              <p:pRg st="0" end="0"/>
                                            </p:txEl>
                                          </p:spTgt>
                                        </p:tgtEl>
                                        <p:attrNameLst>
                                          <p:attrName>style.visibility</p:attrName>
                                        </p:attrNameLst>
                                      </p:cBhvr>
                                      <p:to>
                                        <p:strVal val="visible"/>
                                      </p:to>
                                    </p:set>
                                    <p:animEffect transition="in" filter="circle(in)">
                                      <p:cBhvr>
                                        <p:cTn id="18" dur="2000"/>
                                        <p:tgtEl>
                                          <p:spTgt spid="6942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94275">
                                            <p:txEl>
                                              <p:pRg st="1" end="1"/>
                                            </p:txEl>
                                          </p:spTgt>
                                        </p:tgtEl>
                                        <p:attrNameLst>
                                          <p:attrName>style.visibility</p:attrName>
                                        </p:attrNameLst>
                                      </p:cBhvr>
                                      <p:to>
                                        <p:strVal val="visible"/>
                                      </p:to>
                                    </p:set>
                                    <p:animEffect transition="in" filter="circle(in)">
                                      <p:cBhvr>
                                        <p:cTn id="23" dur="2000"/>
                                        <p:tgtEl>
                                          <p:spTgt spid="69427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94275">
                                            <p:txEl>
                                              <p:pRg st="2" end="2"/>
                                            </p:txEl>
                                          </p:spTgt>
                                        </p:tgtEl>
                                        <p:attrNameLst>
                                          <p:attrName>style.visibility</p:attrName>
                                        </p:attrNameLst>
                                      </p:cBhvr>
                                      <p:to>
                                        <p:strVal val="visible"/>
                                      </p:to>
                                    </p:set>
                                    <p:animEffect transition="in" filter="circle(in)">
                                      <p:cBhvr>
                                        <p:cTn id="28" dur="2000"/>
                                        <p:tgtEl>
                                          <p:spTgt spid="69427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94275">
                                            <p:txEl>
                                              <p:pRg st="3" end="3"/>
                                            </p:txEl>
                                          </p:spTgt>
                                        </p:tgtEl>
                                        <p:attrNameLst>
                                          <p:attrName>style.visibility</p:attrName>
                                        </p:attrNameLst>
                                      </p:cBhvr>
                                      <p:to>
                                        <p:strVal val="visible"/>
                                      </p:to>
                                    </p:set>
                                    <p:animEffect transition="in" filter="circle(in)">
                                      <p:cBhvr>
                                        <p:cTn id="33" dur="2000"/>
                                        <p:tgtEl>
                                          <p:spTgt spid="69427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94275">
                                            <p:txEl>
                                              <p:pRg st="4" end="4"/>
                                            </p:txEl>
                                          </p:spTgt>
                                        </p:tgtEl>
                                        <p:attrNameLst>
                                          <p:attrName>style.visibility</p:attrName>
                                        </p:attrNameLst>
                                      </p:cBhvr>
                                      <p:to>
                                        <p:strVal val="visible"/>
                                      </p:to>
                                    </p:set>
                                    <p:animEffect transition="in" filter="circle(in)">
                                      <p:cBhvr>
                                        <p:cTn id="38" dur="2000"/>
                                        <p:tgtEl>
                                          <p:spTgt spid="69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4" grpId="0" animBg="1"/>
      <p:bldP spid="694275"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1115615" y="260350"/>
            <a:ext cx="7340997" cy="1143000"/>
          </a:xfrm>
          <a:solidFill>
            <a:schemeClr val="hlink"/>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a:solidFill>
                <a:schemeClr val="accent2">
                  <a:lumMod val="50000"/>
                </a:schemeClr>
              </a:solidFill>
              <a:effectLst>
                <a:outerShdw blurRad="38100" dist="38100" dir="2700000" algn="tl">
                  <a:srgbClr val="000000"/>
                </a:outerShdw>
              </a:effectLst>
              <a:latin typeface="Arial" charset="0"/>
            </a:endParaRPr>
          </a:p>
        </p:txBody>
      </p:sp>
      <p:sp>
        <p:nvSpPr>
          <p:cNvPr id="695299" name="Rectangle 3"/>
          <p:cNvSpPr>
            <a:spLocks noGrp="1" noChangeArrowheads="1"/>
          </p:cNvSpPr>
          <p:nvPr>
            <p:ph type="body" idx="1"/>
          </p:nvPr>
        </p:nvSpPr>
        <p:spPr>
          <a:xfrm>
            <a:off x="0" y="1557338"/>
            <a:ext cx="9144000" cy="5157787"/>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5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Gateway. </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Refleja las características del terminal que está en la red basada en paquetes, en la PSTN y viceversa.</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Las principales aplicaciones de los </a:t>
            </a:r>
            <a:r>
              <a:rPr lang="es-E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Gateways</a:t>
            </a: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son:</a:t>
            </a:r>
            <a:endPar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457200" lvl="1" indent="0">
              <a:defRPr/>
            </a:pPr>
            <a:r>
              <a:rPr lang="es-E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Establecer enlaces con terminales telefónicos analógicos conectados a la PSTN.</a:t>
            </a:r>
          </a:p>
          <a:p>
            <a:pPr marL="457200" lvl="1" indent="0">
              <a:defRPr/>
            </a:pPr>
            <a:r>
              <a:rPr lang="es-E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Establecer enlaces con terminales remotos bajo protocolo H323/SIP  sobre redes basadas en conmutación de circuitos o la red telefónica básica conmutada.</a:t>
            </a:r>
            <a:r>
              <a:rPr lang="en-U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5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95299">
                                            <p:bg/>
                                          </p:spTgt>
                                        </p:tgtEl>
                                        <p:attrNameLst>
                                          <p:attrName>style.visibility</p:attrName>
                                        </p:attrNameLst>
                                      </p:cBhvr>
                                      <p:to>
                                        <p:strVal val="visible"/>
                                      </p:to>
                                    </p:set>
                                    <p:animEffect transition="in" filter="wheel(1)">
                                      <p:cBhvr>
                                        <p:cTn id="11" dur="2000"/>
                                        <p:tgtEl>
                                          <p:spTgt spid="69529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95299">
                                            <p:txEl>
                                              <p:pRg st="0" end="0"/>
                                            </p:txEl>
                                          </p:spTgt>
                                        </p:tgtEl>
                                        <p:attrNameLst>
                                          <p:attrName>style.visibility</p:attrName>
                                        </p:attrNameLst>
                                      </p:cBhvr>
                                      <p:to>
                                        <p:strVal val="visible"/>
                                      </p:to>
                                    </p:set>
                                    <p:animEffect transition="in" filter="wheel(1)">
                                      <p:cBhvr>
                                        <p:cTn id="16" dur="2000"/>
                                        <p:tgtEl>
                                          <p:spTgt spid="69529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95299">
                                            <p:txEl>
                                              <p:pRg st="1" end="1"/>
                                            </p:txEl>
                                          </p:spTgt>
                                        </p:tgtEl>
                                        <p:attrNameLst>
                                          <p:attrName>style.visibility</p:attrName>
                                        </p:attrNameLst>
                                      </p:cBhvr>
                                      <p:to>
                                        <p:strVal val="visible"/>
                                      </p:to>
                                    </p:set>
                                    <p:animEffect transition="in" filter="wheel(1)">
                                      <p:cBhvr>
                                        <p:cTn id="21" dur="2000"/>
                                        <p:tgtEl>
                                          <p:spTgt spid="69529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695299">
                                            <p:txEl>
                                              <p:pRg st="2" end="2"/>
                                            </p:txEl>
                                          </p:spTgt>
                                        </p:tgtEl>
                                        <p:attrNameLst>
                                          <p:attrName>style.visibility</p:attrName>
                                        </p:attrNameLst>
                                      </p:cBhvr>
                                      <p:to>
                                        <p:strVal val="visible"/>
                                      </p:to>
                                    </p:set>
                                    <p:animEffect transition="in" filter="wheel(1)">
                                      <p:cBhvr>
                                        <p:cTn id="26" dur="2000"/>
                                        <p:tgtEl>
                                          <p:spTgt spid="695299">
                                            <p:txEl>
                                              <p:pRg st="2" end="2"/>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695299">
                                            <p:txEl>
                                              <p:pRg st="3" end="3"/>
                                            </p:txEl>
                                          </p:spTgt>
                                        </p:tgtEl>
                                        <p:attrNameLst>
                                          <p:attrName>style.visibility</p:attrName>
                                        </p:attrNameLst>
                                      </p:cBhvr>
                                      <p:to>
                                        <p:strVal val="visible"/>
                                      </p:to>
                                    </p:set>
                                    <p:animEffect transition="in" filter="wheel(1)">
                                      <p:cBhvr>
                                        <p:cTn id="29" dur="2000"/>
                                        <p:tgtEl>
                                          <p:spTgt spid="695299">
                                            <p:txEl>
                                              <p:pRg st="3" end="3"/>
                                            </p:txEl>
                                          </p:spTgt>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695299">
                                            <p:txEl>
                                              <p:pRg st="4" end="4"/>
                                            </p:txEl>
                                          </p:spTgt>
                                        </p:tgtEl>
                                        <p:attrNameLst>
                                          <p:attrName>style.visibility</p:attrName>
                                        </p:attrNameLst>
                                      </p:cBhvr>
                                      <p:to>
                                        <p:strVal val="visible"/>
                                      </p:to>
                                    </p:set>
                                    <p:animEffect transition="in" filter="wheel(1)">
                                      <p:cBhvr>
                                        <p:cTn id="32" dur="2000"/>
                                        <p:tgtEl>
                                          <p:spTgt spid="695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nimBg="1"/>
      <p:bldP spid="69529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2105025" y="1762125"/>
            <a:ext cx="9144000" cy="0"/>
          </a:xfrm>
          <a:prstGeom prst="rect">
            <a:avLst/>
          </a:prstGeom>
          <a:noFill/>
          <a:ln w="9525">
            <a:noFill/>
            <a:miter lim="800000"/>
            <a:headEnd/>
            <a:tailEnd/>
          </a:ln>
        </p:spPr>
        <p:txBody>
          <a:bodyPr>
            <a:spAutoFit/>
          </a:bodyPr>
          <a:lstStyle/>
          <a:p>
            <a:endParaRPr lang="es-ES"/>
          </a:p>
        </p:txBody>
      </p:sp>
      <p:sp>
        <p:nvSpPr>
          <p:cNvPr id="689155" name="Text Box 3"/>
          <p:cNvSpPr txBox="1">
            <a:spLocks noChangeArrowheads="1"/>
          </p:cNvSpPr>
          <p:nvPr/>
        </p:nvSpPr>
        <p:spPr bwMode="auto">
          <a:xfrm>
            <a:off x="304800" y="55563"/>
            <a:ext cx="8443913" cy="1066800"/>
          </a:xfrm>
          <a:prstGeom prst="rect">
            <a:avLst/>
          </a:prstGeom>
          <a:solidFill>
            <a:schemeClr val="hlink"/>
          </a:solidFill>
          <a:ln w="57150" algn="ctr">
            <a:solidFill>
              <a:schemeClr val="accent6">
                <a:lumMod val="60000"/>
                <a:lumOff val="40000"/>
              </a:schemeClr>
            </a:solidFill>
            <a:miter lim="800000"/>
            <a:headEnd/>
            <a:tailEnd/>
          </a:ln>
          <a:effectLst/>
        </p:spPr>
        <p:txBody>
          <a:bodyPr anchor="ctr"/>
          <a:lstStyle/>
          <a:p>
            <a:pPr>
              <a:defRPr/>
            </a:pPr>
            <a:r>
              <a:rPr lang="es-ES_tradnl" b="1" i="1" dirty="0">
                <a:solidFill>
                  <a:schemeClr val="accent2">
                    <a:lumMod val="50000"/>
                  </a:schemeClr>
                </a:solidFill>
                <a:effectLst>
                  <a:outerShdw blurRad="38100" dist="38100" dir="2700000" algn="tl">
                    <a:srgbClr val="000000"/>
                  </a:outerShdw>
                </a:effectLst>
              </a:rPr>
              <a:t>Telefonía IP</a:t>
            </a:r>
            <a:br>
              <a:rPr lang="es-ES_tradnl" b="1" i="1" dirty="0">
                <a:solidFill>
                  <a:schemeClr val="accent2">
                    <a:lumMod val="50000"/>
                  </a:schemeClr>
                </a:solidFill>
                <a:effectLst>
                  <a:outerShdw blurRad="38100" dist="38100" dir="2700000" algn="tl">
                    <a:srgbClr val="000000"/>
                  </a:outerShdw>
                </a:effectLst>
              </a:rPr>
            </a:br>
            <a:r>
              <a:rPr lang="es-ES_tradnl" b="1" i="1" dirty="0">
                <a:solidFill>
                  <a:schemeClr val="accent2">
                    <a:lumMod val="50000"/>
                  </a:schemeClr>
                </a:solidFill>
                <a:effectLst>
                  <a:outerShdw blurRad="38100" dist="38100" dir="2700000" algn="tl">
                    <a:srgbClr val="000000"/>
                  </a:outerShdw>
                </a:effectLst>
              </a:rPr>
              <a:t>Componentes y Características</a:t>
            </a:r>
            <a:endParaRPr lang="es-ES" b="1" i="1" dirty="0">
              <a:solidFill>
                <a:schemeClr val="accent2">
                  <a:lumMod val="50000"/>
                </a:schemeClr>
              </a:solidFill>
              <a:effectLst>
                <a:outerShdw blurRad="38100" dist="38100" dir="2700000" algn="tl">
                  <a:srgbClr val="000000"/>
                </a:outerShdw>
              </a:effectLst>
            </a:endParaRPr>
          </a:p>
        </p:txBody>
      </p:sp>
      <p:sp>
        <p:nvSpPr>
          <p:cNvPr id="70662" name="Line 6"/>
          <p:cNvSpPr>
            <a:spLocks noChangeShapeType="1"/>
          </p:cNvSpPr>
          <p:nvPr/>
        </p:nvSpPr>
        <p:spPr bwMode="auto">
          <a:xfrm>
            <a:off x="0" y="4032"/>
            <a:ext cx="9144000" cy="0"/>
          </a:xfrm>
          <a:prstGeom prst="line">
            <a:avLst/>
          </a:prstGeom>
          <a:noFill/>
          <a:ln w="9525">
            <a:solidFill>
              <a:schemeClr val="tx1"/>
            </a:solidFill>
            <a:round/>
            <a:headEnd/>
            <a:tailEnd/>
          </a:ln>
        </p:spPr>
        <p:txBody>
          <a:bodyPr/>
          <a:lstStyle/>
          <a:p>
            <a:endParaRPr lang="es-ES"/>
          </a:p>
        </p:txBody>
      </p:sp>
      <p:pic>
        <p:nvPicPr>
          <p:cNvPr id="70664" name="Picture 8"/>
          <p:cNvPicPr>
            <a:picLocks noChangeAspect="1" noChangeArrowheads="1"/>
          </p:cNvPicPr>
          <p:nvPr/>
        </p:nvPicPr>
        <p:blipFill>
          <a:blip r:embed="rId3" cstate="print"/>
          <a:srcRect/>
          <a:stretch>
            <a:fillRect/>
          </a:stretch>
        </p:blipFill>
        <p:spPr bwMode="auto">
          <a:xfrm>
            <a:off x="250826" y="1556792"/>
            <a:ext cx="8497887" cy="4824412"/>
          </a:xfrm>
          <a:prstGeom prst="rect">
            <a:avLst/>
          </a:prstGeom>
          <a:solidFill>
            <a:schemeClr val="hlink"/>
          </a:solidFill>
          <a:ln w="57150" algn="ctr">
            <a:solidFill>
              <a:srgbClr val="3366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0664"/>
                                        </p:tgtEl>
                                        <p:attrNameLst>
                                          <p:attrName>style.visibility</p:attrName>
                                        </p:attrNameLst>
                                      </p:cBhvr>
                                      <p:to>
                                        <p:strVal val="visible"/>
                                      </p:to>
                                    </p:set>
                                    <p:anim calcmode="lin" valueType="num">
                                      <p:cBhvr additive="base">
                                        <p:cTn id="11" dur="500" fill="hold"/>
                                        <p:tgtEl>
                                          <p:spTgt spid="70664"/>
                                        </p:tgtEl>
                                        <p:attrNameLst>
                                          <p:attrName>ppt_x</p:attrName>
                                        </p:attrNameLst>
                                      </p:cBhvr>
                                      <p:tavLst>
                                        <p:tav tm="0">
                                          <p:val>
                                            <p:strVal val="#ppt_x"/>
                                          </p:val>
                                        </p:tav>
                                        <p:tav tm="100000">
                                          <p:val>
                                            <p:strVal val="#ppt_x"/>
                                          </p:val>
                                        </p:tav>
                                      </p:tavLst>
                                    </p:anim>
                                    <p:anim calcmode="lin" valueType="num">
                                      <p:cBhvr additive="base">
                                        <p:cTn id="12" dur="500" fill="hold"/>
                                        <p:tgtEl>
                                          <p:spTgt spid="70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340768"/>
            <a:ext cx="9144000" cy="0"/>
          </a:xfrm>
          <a:prstGeom prst="rect">
            <a:avLst/>
          </a:prstGeom>
          <a:noFill/>
          <a:ln w="9525">
            <a:solidFill>
              <a:schemeClr val="accent6">
                <a:lumMod val="60000"/>
                <a:lumOff val="40000"/>
              </a:schemeClr>
            </a:solidFill>
            <a:miter lim="800000"/>
            <a:headEnd/>
            <a:tailEnd/>
          </a:ln>
        </p:spPr>
        <p:txBody>
          <a:bodyPr>
            <a:spAutoFit/>
          </a:bodyPr>
          <a:lstStyle/>
          <a:p>
            <a:endParaRPr lang="es-ES"/>
          </a:p>
        </p:txBody>
      </p:sp>
      <p:sp>
        <p:nvSpPr>
          <p:cNvPr id="689155" name="Text Box 3"/>
          <p:cNvSpPr txBox="1">
            <a:spLocks noChangeArrowheads="1"/>
          </p:cNvSpPr>
          <p:nvPr/>
        </p:nvSpPr>
        <p:spPr bwMode="auto">
          <a:xfrm>
            <a:off x="304800" y="55563"/>
            <a:ext cx="8443913" cy="1066800"/>
          </a:xfrm>
          <a:prstGeom prst="rect">
            <a:avLst/>
          </a:prstGeom>
          <a:solidFill>
            <a:schemeClr val="hlink"/>
          </a:solidFill>
          <a:ln w="57150" algn="ctr">
            <a:solidFill>
              <a:srgbClr val="3366FF"/>
            </a:solidFill>
            <a:miter lim="800000"/>
            <a:headEnd/>
            <a:tailEnd/>
          </a:ln>
          <a:effectLst/>
        </p:spPr>
        <p:txBody>
          <a:bodyPr anchor="ctr"/>
          <a:lstStyle/>
          <a:p>
            <a:pPr>
              <a:defRPr/>
            </a:pPr>
            <a:r>
              <a:rPr lang="es-ES_tradnl" b="1" i="1">
                <a:solidFill>
                  <a:schemeClr val="accent2">
                    <a:lumMod val="50000"/>
                  </a:schemeClr>
                </a:solidFill>
                <a:effectLst>
                  <a:outerShdw blurRad="38100" dist="38100" dir="2700000" algn="tl">
                    <a:srgbClr val="000000"/>
                  </a:outerShdw>
                </a:effectLst>
              </a:rPr>
              <a:t>Telefonía IP</a:t>
            </a:r>
            <a:br>
              <a:rPr lang="es-ES_tradnl" b="1" i="1">
                <a:solidFill>
                  <a:schemeClr val="accent2">
                    <a:lumMod val="50000"/>
                  </a:schemeClr>
                </a:solidFill>
                <a:effectLst>
                  <a:outerShdw blurRad="38100" dist="38100" dir="2700000" algn="tl">
                    <a:srgbClr val="000000"/>
                  </a:outerShdw>
                </a:effectLst>
              </a:rPr>
            </a:br>
            <a:r>
              <a:rPr lang="es-ES_tradnl" b="1" i="1">
                <a:solidFill>
                  <a:schemeClr val="accent2">
                    <a:lumMod val="50000"/>
                  </a:schemeClr>
                </a:solidFill>
                <a:effectLst>
                  <a:outerShdw blurRad="38100" dist="38100" dir="2700000" algn="tl">
                    <a:srgbClr val="000000"/>
                  </a:outerShdw>
                </a:effectLst>
              </a:rPr>
              <a:t>Componentes y Características</a:t>
            </a:r>
            <a:endParaRPr lang="es-ES" b="1" i="1">
              <a:solidFill>
                <a:schemeClr val="accent2">
                  <a:lumMod val="50000"/>
                </a:schemeClr>
              </a:solidFill>
              <a:effectLst>
                <a:outerShdw blurRad="38100" dist="38100" dir="2700000" algn="tl">
                  <a:srgbClr val="000000"/>
                </a:outerShdw>
              </a:effectLst>
            </a:endParaRPr>
          </a:p>
        </p:txBody>
      </p:sp>
      <p:sp>
        <p:nvSpPr>
          <p:cNvPr id="33799" name="Line 6"/>
          <p:cNvSpPr>
            <a:spLocks noChangeShapeType="1"/>
          </p:cNvSpPr>
          <p:nvPr/>
        </p:nvSpPr>
        <p:spPr bwMode="auto">
          <a:xfrm>
            <a:off x="0" y="4032"/>
            <a:ext cx="9144000" cy="0"/>
          </a:xfrm>
          <a:prstGeom prst="line">
            <a:avLst/>
          </a:prstGeom>
          <a:noFill/>
          <a:ln w="9525">
            <a:solidFill>
              <a:schemeClr val="tx1"/>
            </a:solidFill>
            <a:round/>
            <a:headEnd/>
            <a:tailEnd/>
          </a:ln>
        </p:spPr>
        <p:txBody>
          <a:bodyPr/>
          <a:lstStyle/>
          <a:p>
            <a:endParaRPr lang="es-ES"/>
          </a:p>
        </p:txBody>
      </p:sp>
      <p:pic>
        <p:nvPicPr>
          <p:cNvPr id="33801" name="Picture 9"/>
          <p:cNvPicPr>
            <a:picLocks noChangeAspect="1" noChangeArrowheads="1"/>
          </p:cNvPicPr>
          <p:nvPr/>
        </p:nvPicPr>
        <p:blipFill>
          <a:blip r:embed="rId3" cstate="print"/>
          <a:srcRect/>
          <a:stretch>
            <a:fillRect/>
          </a:stretch>
        </p:blipFill>
        <p:spPr bwMode="auto">
          <a:xfrm>
            <a:off x="0" y="1746473"/>
            <a:ext cx="9144000" cy="5040312"/>
          </a:xfrm>
          <a:prstGeom prst="rect">
            <a:avLst/>
          </a:prstGeom>
          <a:solidFill>
            <a:schemeClr val="hlink"/>
          </a:solidFill>
          <a:ln w="57150" algn="ctr">
            <a:solidFill>
              <a:srgbClr val="3366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801"/>
                                        </p:tgtEl>
                                        <p:attrNameLst>
                                          <p:attrName>style.visibility</p:attrName>
                                        </p:attrNameLst>
                                      </p:cBhvr>
                                      <p:to>
                                        <p:strVal val="visible"/>
                                      </p:to>
                                    </p:set>
                                    <p:animEffect transition="in" filter="fade">
                                      <p:cBhvr>
                                        <p:cTn id="11" dur="5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a:xfrm>
            <a:off x="838200" y="260350"/>
            <a:ext cx="7694613" cy="1296988"/>
          </a:xfrm>
          <a:solidFill>
            <a:schemeClr val="accent2">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Objetivos</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9827" name="Text Box 3"/>
          <p:cNvSpPr txBox="1">
            <a:spLocks noChangeArrowheads="1"/>
          </p:cNvSpPr>
          <p:nvPr/>
        </p:nvSpPr>
        <p:spPr bwMode="auto">
          <a:xfrm>
            <a:off x="179388" y="1844675"/>
            <a:ext cx="8785225" cy="3932238"/>
          </a:xfrm>
          <a:prstGeom prst="rect">
            <a:avLst/>
          </a:prstGeom>
          <a:solidFill>
            <a:schemeClr val="accent2">
              <a:lumMod val="20000"/>
              <a:lumOff val="80000"/>
            </a:schemeClr>
          </a:solidFill>
          <a:ln w="57150" cmpd="thickThin" algn="ctr">
            <a:solidFill>
              <a:schemeClr val="accent2"/>
            </a:solidFill>
            <a:miter lim="800000"/>
            <a:headEnd/>
            <a:tailEnd/>
          </a:ln>
          <a:effectLst/>
        </p:spPr>
        <p:txBody>
          <a:bodyPr>
            <a:spAutoFit/>
          </a:bodyPr>
          <a:lstStyle/>
          <a:p>
            <a:pPr lvl="1" algn="l">
              <a:buFontTx/>
              <a:buChar char="•"/>
              <a:defRPr/>
            </a:pPr>
            <a:r>
              <a:rPr lang="es-MX" sz="3600" b="1" i="1" dirty="0">
                <a:solidFill>
                  <a:schemeClr val="accent2">
                    <a:lumMod val="75000"/>
                  </a:schemeClr>
                </a:solidFill>
                <a:effectLst>
                  <a:outerShdw blurRad="38100" dist="38100" dir="2700000" algn="tl">
                    <a:srgbClr val="FFFFFF"/>
                  </a:outerShdw>
                </a:effectLst>
              </a:rPr>
              <a:t>Una Arquitectura Abierta</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Interfaces Estándares</a:t>
            </a:r>
          </a:p>
          <a:p>
            <a:pPr lvl="1" algn="l">
              <a:buFontTx/>
              <a:buChar char="•"/>
              <a:defRPr/>
            </a:pPr>
            <a:r>
              <a:rPr lang="es-MX" b="1" i="1" dirty="0">
                <a:solidFill>
                  <a:schemeClr val="accent2">
                    <a:lumMod val="75000"/>
                  </a:schemeClr>
                </a:solidFill>
                <a:effectLst>
                  <a:outerShdw blurRad="38100" dist="38100" dir="2700000" algn="tl">
                    <a:srgbClr val="FFFFFF"/>
                  </a:outerShdw>
                </a:effectLst>
              </a:rPr>
              <a:t>No Dependencia de un fabricante Único</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Escalabilidad y Flexibilidad</a:t>
            </a:r>
          </a:p>
          <a:p>
            <a:pPr lvl="1" algn="l">
              <a:buFontTx/>
              <a:buChar char="•"/>
              <a:defRPr/>
            </a:pPr>
            <a:r>
              <a:rPr lang="es-MX" sz="3600" b="1" i="1" dirty="0">
                <a:solidFill>
                  <a:schemeClr val="accent2">
                    <a:lumMod val="75000"/>
                  </a:schemeClr>
                </a:solidFill>
                <a:effectLst>
                  <a:outerShdw blurRad="38100" dist="38100" dir="2700000" algn="tl">
                    <a:srgbClr val="FFFFFF"/>
                  </a:outerShdw>
                </a:effectLst>
              </a:rPr>
              <a:t>Desarrollo rápido de aplicaciones</a:t>
            </a:r>
          </a:p>
          <a:p>
            <a:pPr lvl="1" algn="l">
              <a:buFontTx/>
              <a:buChar char="•"/>
              <a:defRPr/>
            </a:pPr>
            <a:r>
              <a:rPr lang="es-MX" sz="3600" b="1" i="1" dirty="0">
                <a:solidFill>
                  <a:schemeClr val="accent2">
                    <a:lumMod val="75000"/>
                  </a:schemeClr>
                </a:solidFill>
                <a:effectLst>
                  <a:outerShdw blurRad="38100" dist="38100" dir="2700000" algn="tl">
                    <a:srgbClr val="FFFFFF"/>
                  </a:outerShdw>
                </a:effectLst>
              </a:rPr>
              <a:t>Costo de Integración Ventajoso</a:t>
            </a:r>
          </a:p>
          <a:p>
            <a:pPr lvl="1" algn="l">
              <a:buFontTx/>
              <a:buChar char="•"/>
              <a:defRPr/>
            </a:pPr>
            <a:endParaRPr lang="es-AR" sz="3600" i="1" dirty="0">
              <a:solidFill>
                <a:schemeClr val="accent2">
                  <a:lumMod val="75000"/>
                </a:schemeClr>
              </a:solidFill>
              <a:effectLst>
                <a:outerShdw blurRad="38100" dist="38100" dir="2700000" algn="tl">
                  <a:srgbClr val="FFFFFF"/>
                </a:outerShdw>
              </a:effectLst>
            </a:endParaRPr>
          </a:p>
        </p:txBody>
      </p:sp>
    </p:spTree>
    <p:extLst>
      <p:ext uri="{BB962C8B-B14F-4D97-AF65-F5344CB8AC3E}">
        <p14:creationId xmlns:p14="http://schemas.microsoft.com/office/powerpoint/2010/main" val="32743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9826"/>
                                        </p:tgtEl>
                                        <p:attrNameLst>
                                          <p:attrName>style.visibility</p:attrName>
                                        </p:attrNameLst>
                                      </p:cBhvr>
                                      <p:to>
                                        <p:strVal val="visible"/>
                                      </p:to>
                                    </p:set>
                                    <p:anim calcmode="lin" valueType="num">
                                      <p:cBhvr additive="base">
                                        <p:cTn id="7" dur="500" fill="hold"/>
                                        <p:tgtEl>
                                          <p:spTgt spid="589826"/>
                                        </p:tgtEl>
                                        <p:attrNameLst>
                                          <p:attrName>ppt_x</p:attrName>
                                        </p:attrNameLst>
                                      </p:cBhvr>
                                      <p:tavLst>
                                        <p:tav tm="0">
                                          <p:val>
                                            <p:strVal val="#ppt_x"/>
                                          </p:val>
                                        </p:tav>
                                        <p:tav tm="100000">
                                          <p:val>
                                            <p:strVal val="#ppt_x"/>
                                          </p:val>
                                        </p:tav>
                                      </p:tavLst>
                                    </p:anim>
                                    <p:anim calcmode="lin" valueType="num">
                                      <p:cBhvr additive="base">
                                        <p:cTn id="8" dur="500" fill="hold"/>
                                        <p:tgtEl>
                                          <p:spTgt spid="589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9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6" grpId="0" animBg="1"/>
      <p:bldP spid="5898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684213" y="0"/>
            <a:ext cx="7772400" cy="1419225"/>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6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91203" name="Rectangle 3"/>
          <p:cNvSpPr>
            <a:spLocks noGrp="1" noChangeArrowheads="1"/>
          </p:cNvSpPr>
          <p:nvPr>
            <p:ph type="body" idx="1"/>
          </p:nvPr>
        </p:nvSpPr>
        <p:spPr>
          <a:xfrm>
            <a:off x="323850" y="1557338"/>
            <a:ext cx="8569325" cy="173355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Proxy Server :</a:t>
            </a: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a:p>
            <a:pPr marL="457200" lvl="1" indent="0">
              <a:spcBef>
                <a:spcPct val="0"/>
              </a:spcBef>
              <a:buFontTx/>
              <a:buChar char="•"/>
              <a:defRPr/>
            </a:pP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Entidad intermedia que actúa como cliente y servidor con el propósito de establecer llamadas entre los usuarios.</a:t>
            </a:r>
          </a:p>
          <a:p>
            <a:pPr marL="457200" lvl="1" indent="0">
              <a:spcBef>
                <a:spcPct val="0"/>
              </a:spcBef>
              <a:buFontTx/>
              <a:buChar char="•"/>
              <a:defRPr/>
            </a:pP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Mantienen el estado de las transacciones durante el procesamiento de las peticiones  </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a:rPr>
              <a:t> </a:t>
            </a:r>
            <a:r>
              <a:rPr lang="es-ES" sz="20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Statefull</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 No mantiene </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a:rPr>
              <a:t> </a:t>
            </a:r>
            <a:r>
              <a:rPr lang="es-ES" sz="20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Stateless</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p:txBody>
      </p:sp>
      <p:sp>
        <p:nvSpPr>
          <p:cNvPr id="691204" name="Rectangle 4"/>
          <p:cNvSpPr>
            <a:spLocks noChangeArrowheads="1"/>
          </p:cNvSpPr>
          <p:nvPr/>
        </p:nvSpPr>
        <p:spPr bwMode="auto">
          <a:xfrm>
            <a:off x="323850" y="3429000"/>
            <a:ext cx="8569325" cy="1428750"/>
          </a:xfrm>
          <a:prstGeom prst="rect">
            <a:avLst/>
          </a:prstGeom>
          <a:solidFill>
            <a:schemeClr val="accent6">
              <a:lumMod val="20000"/>
              <a:lumOff val="80000"/>
            </a:schemeClr>
          </a:solidFill>
          <a:ln w="57150" cmpd="thickThin" algn="ctr">
            <a:solidFill>
              <a:schemeClr val="tx1"/>
            </a:solidFill>
            <a:miter lim="800000"/>
            <a:headEnd/>
            <a:tailEnd/>
          </a:ln>
          <a:effectLst/>
        </p:spPr>
        <p:txBody>
          <a:bodyPr>
            <a:spAutoFit/>
          </a:bodyPr>
          <a:lstStyle/>
          <a:p>
            <a:pPr algn="l">
              <a:buFontTx/>
              <a:buChar char="•"/>
              <a:defRPr/>
            </a:pPr>
            <a:r>
              <a:rPr lang="es-ES" sz="2400" b="1"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Registrar Server :</a:t>
            </a:r>
            <a:r>
              <a:rPr lang="es-ES" sz="24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p>
          <a:p>
            <a:pPr lvl="1" algn="l">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Acepta peticiones de registro de los usuarios y guarda la información de estas peticiones para suministrar un servicio de localización y traducción de direcciones en el dominio</a:t>
            </a:r>
          </a:p>
        </p:txBody>
      </p:sp>
      <p:sp>
        <p:nvSpPr>
          <p:cNvPr id="691205" name="Rectangle 5"/>
          <p:cNvSpPr>
            <a:spLocks noChangeArrowheads="1"/>
          </p:cNvSpPr>
          <p:nvPr/>
        </p:nvSpPr>
        <p:spPr bwMode="auto">
          <a:xfrm>
            <a:off x="323850" y="5013325"/>
            <a:ext cx="8569325" cy="1609725"/>
          </a:xfrm>
          <a:prstGeom prst="rect">
            <a:avLst/>
          </a:prstGeom>
          <a:solidFill>
            <a:schemeClr val="accent6">
              <a:lumMod val="20000"/>
              <a:lumOff val="80000"/>
            </a:schemeClr>
          </a:solidFill>
          <a:ln w="57150" cmpd="thickThin" algn="ctr">
            <a:solidFill>
              <a:schemeClr val="tx1"/>
            </a:solidFill>
            <a:miter lim="800000"/>
            <a:headEnd/>
            <a:tailEnd/>
          </a:ln>
          <a:effectLst/>
        </p:spPr>
        <p:txBody>
          <a:bodyPr>
            <a:spAutoFit/>
          </a:bodyPr>
          <a:lstStyle/>
          <a:p>
            <a:pPr algn="l">
              <a:buFontTx/>
              <a:buChar char="•"/>
              <a:defRPr/>
            </a:pPr>
            <a:r>
              <a:rPr lang="es-ES" sz="2400" b="1"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Redirect</a:t>
            </a:r>
            <a:r>
              <a:rPr lang="es-ES" sz="2400" b="1"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Server :</a:t>
            </a:r>
            <a:r>
              <a:rPr lang="es-ES" sz="24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p>
          <a:p>
            <a:pPr lvl="1" algn="l">
              <a:spcBef>
                <a:spcPct val="20000"/>
              </a:spcBef>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Genera respuestas de redirección a las peticiones que recibe. </a:t>
            </a:r>
          </a:p>
          <a:p>
            <a:pPr lvl="1" algn="l">
              <a:spcBef>
                <a:spcPct val="20000"/>
              </a:spcBef>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Este servidor reencamina las peticiones hacia el próximo servidor.</a:t>
            </a:r>
          </a:p>
          <a:p>
            <a:pPr lvl="1" algn="l">
              <a:spcBef>
                <a:spcPct val="20000"/>
              </a:spcBef>
              <a:buFontTx/>
              <a:buChar char="–"/>
              <a:defRPr/>
            </a:pPr>
            <a:endPar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91203">
                                            <p:bg/>
                                          </p:spTgt>
                                        </p:tgtEl>
                                        <p:attrNameLst>
                                          <p:attrName>style.visibility</p:attrName>
                                        </p:attrNameLst>
                                      </p:cBhvr>
                                      <p:to>
                                        <p:strVal val="visible"/>
                                      </p:to>
                                    </p:set>
                                    <p:animEffect transition="in" filter="circle(in)">
                                      <p:cBhvr>
                                        <p:cTn id="11" dur="2000"/>
                                        <p:tgtEl>
                                          <p:spTgt spid="691203">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91203">
                                            <p:txEl>
                                              <p:pRg st="0" end="0"/>
                                            </p:txEl>
                                          </p:spTgt>
                                        </p:tgtEl>
                                        <p:attrNameLst>
                                          <p:attrName>style.visibility</p:attrName>
                                        </p:attrNameLst>
                                      </p:cBhvr>
                                      <p:to>
                                        <p:strVal val="visible"/>
                                      </p:to>
                                    </p:set>
                                    <p:animEffect transition="in" filter="circle(in)">
                                      <p:cBhvr>
                                        <p:cTn id="16" dur="2000"/>
                                        <p:tgtEl>
                                          <p:spTgt spid="691203">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91203">
                                            <p:txEl>
                                              <p:pRg st="1" end="1"/>
                                            </p:txEl>
                                          </p:spTgt>
                                        </p:tgtEl>
                                        <p:attrNameLst>
                                          <p:attrName>style.visibility</p:attrName>
                                        </p:attrNameLst>
                                      </p:cBhvr>
                                      <p:to>
                                        <p:strVal val="visible"/>
                                      </p:to>
                                    </p:set>
                                    <p:animEffect transition="in" filter="circle(in)">
                                      <p:cBhvr>
                                        <p:cTn id="19" dur="2000"/>
                                        <p:tgtEl>
                                          <p:spTgt spid="691203">
                                            <p:txEl>
                                              <p:pRg st="1" end="1"/>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691203">
                                            <p:txEl>
                                              <p:pRg st="2" end="2"/>
                                            </p:txEl>
                                          </p:spTgt>
                                        </p:tgtEl>
                                        <p:attrNameLst>
                                          <p:attrName>style.visibility</p:attrName>
                                        </p:attrNameLst>
                                      </p:cBhvr>
                                      <p:to>
                                        <p:strVal val="visible"/>
                                      </p:to>
                                    </p:set>
                                    <p:animEffect transition="in" filter="circle(in)">
                                      <p:cBhvr>
                                        <p:cTn id="22" dur="2000"/>
                                        <p:tgtEl>
                                          <p:spTgt spid="6912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91204"/>
                                        </p:tgtEl>
                                        <p:attrNameLst>
                                          <p:attrName>style.visibility</p:attrName>
                                        </p:attrNameLst>
                                      </p:cBhvr>
                                      <p:to>
                                        <p:strVal val="visible"/>
                                      </p:to>
                                    </p:set>
                                    <p:animEffect transition="in" filter="circle(in)">
                                      <p:cBhvr>
                                        <p:cTn id="27" dur="2000"/>
                                        <p:tgtEl>
                                          <p:spTgt spid="69120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91205"/>
                                        </p:tgtEl>
                                        <p:attrNameLst>
                                          <p:attrName>style.visibility</p:attrName>
                                        </p:attrNameLst>
                                      </p:cBhvr>
                                      <p:to>
                                        <p:strVal val="visible"/>
                                      </p:to>
                                    </p:set>
                                    <p:animEffect transition="in" filter="circle(in)">
                                      <p:cBhvr>
                                        <p:cTn id="32" dur="2000"/>
                                        <p:tgtEl>
                                          <p:spTgt spid="69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2" grpId="0" animBg="1"/>
      <p:bldP spid="691203" grpId="0" build="p" animBg="1"/>
      <p:bldP spid="691204" grpId="0" animBg="1"/>
      <p:bldP spid="69120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250825" y="0"/>
            <a:ext cx="8893175" cy="579438"/>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Redes de Datos vs. Redes de Voz</a:t>
            </a:r>
            <a:endParaRPr lang="es-ES" sz="3600" b="1" i="1">
              <a:solidFill>
                <a:schemeClr val="accent2">
                  <a:lumMod val="50000"/>
                </a:schemeClr>
              </a:solidFill>
              <a:effectLst>
                <a:outerShdw blurRad="38100" dist="38100" dir="2700000" algn="tl">
                  <a:srgbClr val="000000"/>
                </a:outerShdw>
              </a:effectLst>
              <a:latin typeface="Arial" charset="0"/>
            </a:endParaRPr>
          </a:p>
        </p:txBody>
      </p:sp>
      <p:graphicFrame>
        <p:nvGraphicFramePr>
          <p:cNvPr id="634913" name="Group 33"/>
          <p:cNvGraphicFramePr>
            <a:graphicFrameLocks noGrp="1"/>
          </p:cNvGraphicFramePr>
          <p:nvPr>
            <p:ph type="tbl" idx="1"/>
            <p:extLst>
              <p:ext uri="{D42A27DB-BD31-4B8C-83A1-F6EECF244321}">
                <p14:modId xmlns:p14="http://schemas.microsoft.com/office/powerpoint/2010/main" val="1769538521"/>
              </p:ext>
            </p:extLst>
          </p:nvPr>
        </p:nvGraphicFramePr>
        <p:xfrm>
          <a:off x="468311" y="620713"/>
          <a:ext cx="8424168" cy="6237288"/>
        </p:xfrm>
        <a:graphic>
          <a:graphicData uri="http://schemas.openxmlformats.org/drawingml/2006/table">
            <a:tbl>
              <a:tblPr/>
              <a:tblGrid>
                <a:gridCol w="4212084">
                  <a:extLst>
                    <a:ext uri="{9D8B030D-6E8A-4147-A177-3AD203B41FA5}">
                      <a16:colId xmlns:a16="http://schemas.microsoft.com/office/drawing/2014/main" val="20000"/>
                    </a:ext>
                  </a:extLst>
                </a:gridCol>
                <a:gridCol w="4212084">
                  <a:extLst>
                    <a:ext uri="{9D8B030D-6E8A-4147-A177-3AD203B41FA5}">
                      <a16:colId xmlns:a16="http://schemas.microsoft.com/office/drawing/2014/main" val="20001"/>
                    </a:ext>
                  </a:extLst>
                </a:gridCol>
              </a:tblGrid>
              <a:tr h="6238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rPr>
                        <a:t>Telefonía vocal con IP</a:t>
                      </a:r>
                      <a:endParaRPr kumimoji="0" lang="es-ES"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rPr>
                        <a:t>Telefonía vocal</a:t>
                      </a:r>
                      <a:endParaRPr kumimoji="0" lang="es-ES"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552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Conmutación de paquetes</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Conmutación de circuitos</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1800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Para asegurar la entrega de los datos se requiere del direccionamiento por paquetes sin que sea necesario el establecimiento de llamada.</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Para </a:t>
                      </a:r>
                      <a:r>
                        <a:rPr kumimoji="0" lang="es-MX" sz="2000" b="1" i="1" u="none" strike="noStrike" cap="none" normalizeH="0" baseline="0" dirty="0" err="1">
                          <a:ln>
                            <a:noFill/>
                          </a:ln>
                          <a:solidFill>
                            <a:schemeClr val="accent2">
                              <a:lumMod val="50000"/>
                            </a:schemeClr>
                          </a:solidFill>
                          <a:effectLst/>
                          <a:latin typeface="Arial" charset="0"/>
                          <a:ea typeface="Arial Unicode MS" pitchFamily="34" charset="-128"/>
                          <a:cs typeface="Arial Unicode MS" pitchFamily="34" charset="-128"/>
                        </a:rPr>
                        <a:t>inciar</a:t>
                      </a: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 la conexión es preciso realizar el establecimiento de llamada.</a:t>
                      </a:r>
                      <a:endParaRPr kumimoji="0" lang="es-ES"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800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recursos que intervienen en una conexión pueden ser utilizados por otras conexiones que se efectúen al mismo tiempo.</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recursos que intervienen en la realización de una llamada no pueden ser utilizados en otra hasta que la primera no finalice.</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14605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precios se forman exclusivamente en función de la tensión competitiva de la oferta y la demanda.</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Los precios generalmente se basan en el tiempo de uso.</a:t>
                      </a:r>
                      <a:endParaRPr kumimoji="0" lang="es-ES"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0" y="1143000"/>
            <a:ext cx="9144000" cy="5689600"/>
          </a:xfrm>
          <a:prstGeom prst="rect">
            <a:avLst/>
          </a:prstGeom>
          <a:solidFill>
            <a:schemeClr val="tx1"/>
          </a:solidFill>
          <a:ln w="76200" cap="sq">
            <a:solidFill>
              <a:schemeClr val="accent6">
                <a:lumMod val="60000"/>
                <a:lumOff val="40000"/>
              </a:schemeClr>
            </a:solidFill>
            <a:miter lim="800000"/>
            <a:headEnd type="none" w="sm" len="sm"/>
            <a:tailEnd type="none" w="sm" len="sm"/>
          </a:ln>
        </p:spPr>
      </p:pic>
      <p:sp>
        <p:nvSpPr>
          <p:cNvPr id="638979" name="Rectangle 3"/>
          <p:cNvSpPr>
            <a:spLocks noChangeArrowheads="1"/>
          </p:cNvSpPr>
          <p:nvPr/>
        </p:nvSpPr>
        <p:spPr bwMode="auto">
          <a:xfrm>
            <a:off x="534194" y="0"/>
            <a:ext cx="8075612" cy="863600"/>
          </a:xfrm>
          <a:prstGeom prst="rect">
            <a:avLst/>
          </a:prstGeom>
          <a:solidFill>
            <a:schemeClr val="hlink"/>
          </a:solidFill>
          <a:ln w="76200" algn="ctr">
            <a:solidFill>
              <a:srgbClr val="3366FF"/>
            </a:solidFill>
            <a:miter lim="800000"/>
            <a:headEnd/>
            <a:tailEnd/>
          </a:ln>
          <a:effectLst/>
        </p:spPr>
        <p:txBody>
          <a:bodyPr anchor="ctr"/>
          <a:lstStyle/>
          <a:p>
            <a:pPr>
              <a:defRPr/>
            </a:pPr>
            <a:r>
              <a:rPr lang="es-MX" sz="6000" b="1" i="1" dirty="0">
                <a:solidFill>
                  <a:schemeClr val="accent2">
                    <a:lumMod val="50000"/>
                  </a:schemeClr>
                </a:solidFill>
                <a:effectLst>
                  <a:outerShdw blurRad="38100" dist="38100" dir="2700000" algn="tl">
                    <a:srgbClr val="000000"/>
                  </a:outerShdw>
                </a:effectLst>
              </a:rPr>
              <a:t>Sistema PBX IP</a:t>
            </a:r>
            <a:endParaRPr lang="es-ES" sz="6000" b="1" i="1" dirty="0">
              <a:solidFill>
                <a:schemeClr val="accent2">
                  <a:lumMod val="50000"/>
                </a:schemeClr>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38979"/>
                                        </p:tgtEl>
                                        <p:attrNameLst>
                                          <p:attrName>style.visibility</p:attrName>
                                        </p:attrNameLst>
                                      </p:cBhvr>
                                      <p:to>
                                        <p:strVal val="visible"/>
                                      </p:to>
                                    </p:set>
                                    <p:anim calcmode="lin" valueType="num">
                                      <p:cBhvr>
                                        <p:cTn id="7" dur="1000" fill="hold"/>
                                        <p:tgtEl>
                                          <p:spTgt spid="638979"/>
                                        </p:tgtEl>
                                        <p:attrNameLst>
                                          <p:attrName>ppt_w</p:attrName>
                                        </p:attrNameLst>
                                      </p:cBhvr>
                                      <p:tavLst>
                                        <p:tav tm="0">
                                          <p:val>
                                            <p:fltVal val="0"/>
                                          </p:val>
                                        </p:tav>
                                        <p:tav tm="100000">
                                          <p:val>
                                            <p:strVal val="#ppt_w"/>
                                          </p:val>
                                        </p:tav>
                                      </p:tavLst>
                                    </p:anim>
                                    <p:anim calcmode="lin" valueType="num">
                                      <p:cBhvr>
                                        <p:cTn id="8" dur="1000" fill="hold"/>
                                        <p:tgtEl>
                                          <p:spTgt spid="638979"/>
                                        </p:tgtEl>
                                        <p:attrNameLst>
                                          <p:attrName>ppt_h</p:attrName>
                                        </p:attrNameLst>
                                      </p:cBhvr>
                                      <p:tavLst>
                                        <p:tav tm="0">
                                          <p:val>
                                            <p:fltVal val="0"/>
                                          </p:val>
                                        </p:tav>
                                        <p:tav tm="100000">
                                          <p:val>
                                            <p:strVal val="#ppt_h"/>
                                          </p:val>
                                        </p:tav>
                                      </p:tavLst>
                                    </p:anim>
                                    <p:anim calcmode="lin" valueType="num">
                                      <p:cBhvr>
                                        <p:cTn id="9" dur="1000" fill="hold"/>
                                        <p:tgtEl>
                                          <p:spTgt spid="638979"/>
                                        </p:tgtEl>
                                        <p:attrNameLst>
                                          <p:attrName>style.rotation</p:attrName>
                                        </p:attrNameLst>
                                      </p:cBhvr>
                                      <p:tavLst>
                                        <p:tav tm="0">
                                          <p:val>
                                            <p:fltVal val="90"/>
                                          </p:val>
                                        </p:tav>
                                        <p:tav tm="100000">
                                          <p:val>
                                            <p:fltVal val="0"/>
                                          </p:val>
                                        </p:tav>
                                      </p:tavLst>
                                    </p:anim>
                                    <p:animEffect transition="in" filter="fade">
                                      <p:cBhvr>
                                        <p:cTn id="10" dur="1000"/>
                                        <p:tgtEl>
                                          <p:spTgt spid="63897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8914"/>
                                        </p:tgtEl>
                                        <p:attrNameLst>
                                          <p:attrName>style.visibility</p:attrName>
                                        </p:attrNameLst>
                                      </p:cBhvr>
                                      <p:to>
                                        <p:strVal val="visible"/>
                                      </p:to>
                                    </p:set>
                                    <p:anim calcmode="lin" valueType="num">
                                      <p:cBhvr>
                                        <p:cTn id="15" dur="1000" fill="hold"/>
                                        <p:tgtEl>
                                          <p:spTgt spid="38914"/>
                                        </p:tgtEl>
                                        <p:attrNameLst>
                                          <p:attrName>ppt_w</p:attrName>
                                        </p:attrNameLst>
                                      </p:cBhvr>
                                      <p:tavLst>
                                        <p:tav tm="0">
                                          <p:val>
                                            <p:fltVal val="0"/>
                                          </p:val>
                                        </p:tav>
                                        <p:tav tm="100000">
                                          <p:val>
                                            <p:strVal val="#ppt_w"/>
                                          </p:val>
                                        </p:tav>
                                      </p:tavLst>
                                    </p:anim>
                                    <p:anim calcmode="lin" valueType="num">
                                      <p:cBhvr>
                                        <p:cTn id="16" dur="1000" fill="hold"/>
                                        <p:tgtEl>
                                          <p:spTgt spid="38914"/>
                                        </p:tgtEl>
                                        <p:attrNameLst>
                                          <p:attrName>ppt_h</p:attrName>
                                        </p:attrNameLst>
                                      </p:cBhvr>
                                      <p:tavLst>
                                        <p:tav tm="0">
                                          <p:val>
                                            <p:fltVal val="0"/>
                                          </p:val>
                                        </p:tav>
                                        <p:tav tm="100000">
                                          <p:val>
                                            <p:strVal val="#ppt_h"/>
                                          </p:val>
                                        </p:tav>
                                      </p:tavLst>
                                    </p:anim>
                                    <p:anim calcmode="lin" valueType="num">
                                      <p:cBhvr>
                                        <p:cTn id="17" dur="1000" fill="hold"/>
                                        <p:tgtEl>
                                          <p:spTgt spid="38914"/>
                                        </p:tgtEl>
                                        <p:attrNameLst>
                                          <p:attrName>style.rotation</p:attrName>
                                        </p:attrNameLst>
                                      </p:cBhvr>
                                      <p:tavLst>
                                        <p:tav tm="0">
                                          <p:val>
                                            <p:fltVal val="90"/>
                                          </p:val>
                                        </p:tav>
                                        <p:tav tm="100000">
                                          <p:val>
                                            <p:fltVal val="0"/>
                                          </p:val>
                                        </p:tav>
                                      </p:tavLst>
                                    </p:anim>
                                    <p:animEffect transition="in" filter="fade">
                                      <p:cBhvr>
                                        <p:cTn id="18" dur="10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a:xfrm>
            <a:off x="685800" y="0"/>
            <a:ext cx="7772400" cy="89852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PBX IP vs. PBX Tradicional</a:t>
            </a:r>
            <a:endParaRPr lang="es-ES" sz="3600" b="1" i="1">
              <a:solidFill>
                <a:schemeClr val="accent2">
                  <a:lumMod val="50000"/>
                </a:schemeClr>
              </a:solidFill>
              <a:effectLst>
                <a:outerShdw blurRad="38100" dist="38100" dir="2700000" algn="tl">
                  <a:srgbClr val="000000"/>
                </a:outerShdw>
              </a:effectLst>
              <a:latin typeface="Arial" charset="0"/>
            </a:endParaRPr>
          </a:p>
        </p:txBody>
      </p:sp>
      <p:graphicFrame>
        <p:nvGraphicFramePr>
          <p:cNvPr id="635931" name="Group 27"/>
          <p:cNvGraphicFramePr>
            <a:graphicFrameLocks noGrp="1"/>
          </p:cNvGraphicFramePr>
          <p:nvPr>
            <p:ph type="tbl" idx="1"/>
            <p:extLst>
              <p:ext uri="{D42A27DB-BD31-4B8C-83A1-F6EECF244321}">
                <p14:modId xmlns:p14="http://schemas.microsoft.com/office/powerpoint/2010/main" val="2730136153"/>
              </p:ext>
            </p:extLst>
          </p:nvPr>
        </p:nvGraphicFramePr>
        <p:xfrm>
          <a:off x="685800" y="990600"/>
          <a:ext cx="8134672" cy="5527170"/>
        </p:xfrm>
        <a:graphic>
          <a:graphicData uri="http://schemas.openxmlformats.org/drawingml/2006/table">
            <a:tbl>
              <a:tblPr/>
              <a:tblGrid>
                <a:gridCol w="4067336">
                  <a:extLst>
                    <a:ext uri="{9D8B030D-6E8A-4147-A177-3AD203B41FA5}">
                      <a16:colId xmlns:a16="http://schemas.microsoft.com/office/drawing/2014/main" val="20000"/>
                    </a:ext>
                  </a:extLst>
                </a:gridCol>
                <a:gridCol w="4067336">
                  <a:extLst>
                    <a:ext uri="{9D8B030D-6E8A-4147-A177-3AD203B41FA5}">
                      <a16:colId xmlns:a16="http://schemas.microsoft.com/office/drawing/2014/main" val="20001"/>
                    </a:ext>
                  </a:extLst>
                </a:gridCol>
              </a:tblGrid>
              <a:tr h="5524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rPr>
                        <a:t>PBX IP</a:t>
                      </a:r>
                      <a:endParaRPr kumimoji="0" lang="es-ES"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rPr>
                        <a:t>PBX</a:t>
                      </a:r>
                      <a:endParaRPr kumimoji="0" lang="es-ES"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11064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La circuitería de conmutación es la red IP con todas sus capacidades de ubicuidad.</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Estructura </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de conmutación de líneas integrada en el sistema (la matriz hardware interna)</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1384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El sistema operativo de control de llamadas interacciona con el </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tradicional</a:t>
                      </a: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 a través de algoritmos estándar (H323</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 SIP,etc</a:t>
                      </a: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err="1">
                          <a:ln>
                            <a:noFill/>
                          </a:ln>
                          <a:solidFill>
                            <a:srgbClr val="000000"/>
                          </a:solidFill>
                          <a:effectLst/>
                          <a:latin typeface="Arial" charset="0"/>
                          <a:ea typeface="Arial Unicode MS" pitchFamily="34" charset="-128"/>
                          <a:cs typeface="Arial Unicode MS" pitchFamily="34" charset="-128"/>
                        </a:rPr>
                        <a:t>Sistem</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a operativo de control de llamadas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539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Las aplicaciones se sitúan en un tercer plano que de nuevo interaccionan con el plano de control a través de algoritmos estándar (TAPI,XM</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L,etc).</a:t>
                      </a: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Aplicaciones </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como un ACD o un </a:t>
                      </a:r>
                      <a:r>
                        <a:rPr kumimoji="0" lang="es-ES" sz="2000" b="1" i="1" u="none" strike="noStrike" cap="none" normalizeH="0" baseline="0" dirty="0" err="1">
                          <a:ln>
                            <a:noFill/>
                          </a:ln>
                          <a:solidFill>
                            <a:srgbClr val="000000"/>
                          </a:solidFill>
                          <a:effectLst/>
                          <a:latin typeface="Arial" charset="0"/>
                          <a:ea typeface="Arial Unicode MS" pitchFamily="34" charset="-128"/>
                          <a:cs typeface="Arial Unicode MS" pitchFamily="34" charset="-128"/>
                        </a:rPr>
                        <a:t>Vmail</a:t>
                      </a: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906"/>
                                        </p:tgtEl>
                                        <p:attrNameLst>
                                          <p:attrName>style.visibility</p:attrName>
                                        </p:attrNameLst>
                                      </p:cBhvr>
                                      <p:to>
                                        <p:strVal val="visible"/>
                                      </p:to>
                                    </p:set>
                                    <p:anim calcmode="lin" valueType="num">
                                      <p:cBhvr additive="base">
                                        <p:cTn id="7" dur="500" fill="hold"/>
                                        <p:tgtEl>
                                          <p:spTgt spid="635906"/>
                                        </p:tgtEl>
                                        <p:attrNameLst>
                                          <p:attrName>ppt_x</p:attrName>
                                        </p:attrNameLst>
                                      </p:cBhvr>
                                      <p:tavLst>
                                        <p:tav tm="0">
                                          <p:val>
                                            <p:strVal val="#ppt_x"/>
                                          </p:val>
                                        </p:tav>
                                        <p:tav tm="100000">
                                          <p:val>
                                            <p:strVal val="#ppt_x"/>
                                          </p:val>
                                        </p:tav>
                                      </p:tavLst>
                                    </p:anim>
                                    <p:anim calcmode="lin" valueType="num">
                                      <p:cBhvr additive="base">
                                        <p:cTn id="8" dur="500" fill="hold"/>
                                        <p:tgtEl>
                                          <p:spTgt spid="6359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35931"/>
                                        </p:tgtEl>
                                        <p:attrNameLst>
                                          <p:attrName>style.visibility</p:attrName>
                                        </p:attrNameLst>
                                      </p:cBhvr>
                                      <p:to>
                                        <p:strVal val="visible"/>
                                      </p:to>
                                    </p:set>
                                    <p:animEffect transition="in" filter="circle(in)">
                                      <p:cBhvr>
                                        <p:cTn id="13" dur="2000"/>
                                        <p:tgtEl>
                                          <p:spTgt spid="635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323850" y="188913"/>
            <a:ext cx="8534400" cy="1455737"/>
          </a:xfrm>
          <a:solidFill>
            <a:schemeClr val="hlink"/>
          </a:solidFill>
          <a:ln w="76200" cap="flat" algn="ctr">
            <a:solidFill>
              <a:schemeClr val="accent6">
                <a:lumMod val="60000"/>
                <a:lumOff val="40000"/>
              </a:schemeClr>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600" b="1" i="1">
                <a:solidFill>
                  <a:schemeClr val="accent2">
                    <a:lumMod val="50000"/>
                  </a:schemeClr>
                </a:solidFill>
                <a:effectLst>
                  <a:outerShdw blurRad="38100" dist="38100" dir="2700000" algn="tl">
                    <a:srgbClr val="000000"/>
                  </a:outerShdw>
                </a:effectLst>
                <a:latin typeface="Arial" charset="0"/>
              </a:rPr>
              <a:t>Ventajas P/ Usuarios</a:t>
            </a:r>
            <a:endParaRPr lang="es-ES" sz="3600" b="1" i="1">
              <a:solidFill>
                <a:schemeClr val="accent2">
                  <a:lumMod val="50000"/>
                </a:schemeClr>
              </a:solidFill>
              <a:effectLst>
                <a:outerShdw blurRad="38100" dist="38100" dir="2700000" algn="tl">
                  <a:srgbClr val="000000"/>
                </a:outerShdw>
              </a:effectLst>
              <a:latin typeface="Arial" charset="0"/>
              <a:cs typeface="Times New Roman" pitchFamily="18" charset="0"/>
            </a:endParaRPr>
          </a:p>
        </p:txBody>
      </p:sp>
      <p:sp>
        <p:nvSpPr>
          <p:cNvPr id="669699" name="Rectangle 3"/>
          <p:cNvSpPr>
            <a:spLocks noGrp="1" noChangeArrowheads="1"/>
          </p:cNvSpPr>
          <p:nvPr>
            <p:ph type="body" idx="1"/>
          </p:nvPr>
        </p:nvSpPr>
        <p:spPr>
          <a:xfrm>
            <a:off x="228600" y="1752600"/>
            <a:ext cx="8534400" cy="4395788"/>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Mensajería Unificada.</a:t>
            </a:r>
          </a:p>
          <a:p>
            <a:pPr marL="0" indent="0">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Acceso a Mensajes desde cualquier Lugar y a toda Hora (PC o TE).</a:t>
            </a:r>
          </a:p>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Priorización en los Mensajes.</a:t>
            </a:r>
          </a:p>
          <a:p>
            <a:pPr marL="0" indent="0">
              <a:defRPr/>
            </a:pPr>
            <a:r>
              <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Ruteo Personal de los llamados </a:t>
            </a:r>
            <a:r>
              <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 Movilidad.</a:t>
            </a:r>
            <a:endPar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Configuración del Usuario </a:t>
            </a: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  Reglas.</a:t>
            </a:r>
            <a:endPar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Filtros.</a:t>
            </a:r>
            <a:endParaRPr lang="es-MX"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69699">
                                            <p:bg/>
                                          </p:spTgt>
                                        </p:tgtEl>
                                        <p:attrNameLst>
                                          <p:attrName>style.visibility</p:attrName>
                                        </p:attrNameLst>
                                      </p:cBhvr>
                                      <p:to>
                                        <p:strVal val="visible"/>
                                      </p:to>
                                    </p:set>
                                    <p:animEffect transition="in" filter="wipe(down)">
                                      <p:cBhvr>
                                        <p:cTn id="11" dur="500"/>
                                        <p:tgtEl>
                                          <p:spTgt spid="66969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69699">
                                            <p:txEl>
                                              <p:pRg st="0" end="0"/>
                                            </p:txEl>
                                          </p:spTgt>
                                        </p:tgtEl>
                                        <p:attrNameLst>
                                          <p:attrName>style.visibility</p:attrName>
                                        </p:attrNameLst>
                                      </p:cBhvr>
                                      <p:to>
                                        <p:strVal val="visible"/>
                                      </p:to>
                                    </p:set>
                                    <p:animEffect transition="in" filter="wipe(down)">
                                      <p:cBhvr>
                                        <p:cTn id="16" dur="500"/>
                                        <p:tgtEl>
                                          <p:spTgt spid="66969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69699">
                                            <p:txEl>
                                              <p:pRg st="1" end="1"/>
                                            </p:txEl>
                                          </p:spTgt>
                                        </p:tgtEl>
                                        <p:attrNameLst>
                                          <p:attrName>style.visibility</p:attrName>
                                        </p:attrNameLst>
                                      </p:cBhvr>
                                      <p:to>
                                        <p:strVal val="visible"/>
                                      </p:to>
                                    </p:set>
                                    <p:animEffect transition="in" filter="wipe(down)">
                                      <p:cBhvr>
                                        <p:cTn id="21" dur="500"/>
                                        <p:tgtEl>
                                          <p:spTgt spid="66969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69699">
                                            <p:txEl>
                                              <p:pRg st="2" end="2"/>
                                            </p:txEl>
                                          </p:spTgt>
                                        </p:tgtEl>
                                        <p:attrNameLst>
                                          <p:attrName>style.visibility</p:attrName>
                                        </p:attrNameLst>
                                      </p:cBhvr>
                                      <p:to>
                                        <p:strVal val="visible"/>
                                      </p:to>
                                    </p:set>
                                    <p:animEffect transition="in" filter="wipe(down)">
                                      <p:cBhvr>
                                        <p:cTn id="26" dur="500"/>
                                        <p:tgtEl>
                                          <p:spTgt spid="66969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69699">
                                            <p:txEl>
                                              <p:pRg st="3" end="3"/>
                                            </p:txEl>
                                          </p:spTgt>
                                        </p:tgtEl>
                                        <p:attrNameLst>
                                          <p:attrName>style.visibility</p:attrName>
                                        </p:attrNameLst>
                                      </p:cBhvr>
                                      <p:to>
                                        <p:strVal val="visible"/>
                                      </p:to>
                                    </p:set>
                                    <p:animEffect transition="in" filter="wipe(down)">
                                      <p:cBhvr>
                                        <p:cTn id="31" dur="500"/>
                                        <p:tgtEl>
                                          <p:spTgt spid="66969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69699">
                                            <p:txEl>
                                              <p:pRg st="4" end="4"/>
                                            </p:txEl>
                                          </p:spTgt>
                                        </p:tgtEl>
                                        <p:attrNameLst>
                                          <p:attrName>style.visibility</p:attrName>
                                        </p:attrNameLst>
                                      </p:cBhvr>
                                      <p:to>
                                        <p:strVal val="visible"/>
                                      </p:to>
                                    </p:set>
                                    <p:animEffect transition="in" filter="wipe(down)">
                                      <p:cBhvr>
                                        <p:cTn id="36" dur="500"/>
                                        <p:tgtEl>
                                          <p:spTgt spid="669699">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69699">
                                            <p:txEl>
                                              <p:pRg st="5" end="5"/>
                                            </p:txEl>
                                          </p:spTgt>
                                        </p:tgtEl>
                                        <p:attrNameLst>
                                          <p:attrName>style.visibility</p:attrName>
                                        </p:attrNameLst>
                                      </p:cBhvr>
                                      <p:to>
                                        <p:strVal val="visible"/>
                                      </p:to>
                                    </p:set>
                                    <p:animEffect transition="in" filter="wipe(down)">
                                      <p:cBhvr>
                                        <p:cTn id="41" dur="500"/>
                                        <p:tgtEl>
                                          <p:spTgt spid="66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8" grpId="0" animBg="1"/>
      <p:bldP spid="669699"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179388" y="304800"/>
            <a:ext cx="8964612" cy="70167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de la telefonía IP</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59459" name="Rectangle 3"/>
          <p:cNvSpPr>
            <a:spLocks noGrp="1" noChangeArrowheads="1"/>
          </p:cNvSpPr>
          <p:nvPr>
            <p:ph type="body" idx="1"/>
          </p:nvPr>
        </p:nvSpPr>
        <p:spPr>
          <a:xfrm>
            <a:off x="395288" y="1295400"/>
            <a:ext cx="8443912" cy="4819781"/>
          </a:xfrm>
          <a:solidFill>
            <a:schemeClr val="accent6">
              <a:lumMod val="20000"/>
              <a:lumOff val="80000"/>
            </a:schemeClr>
          </a:solidFill>
          <a:ln w="57150" cap="flat" cmpd="thickThin" algn="ctr">
            <a:solidFill>
              <a:schemeClr val="tx1"/>
            </a:solidFill>
          </a:ln>
        </p:spPr>
        <p:txBody>
          <a:bodyPr>
            <a:spAutoFit/>
          </a:bodyPr>
          <a:lstStyle/>
          <a:p>
            <a:pPr marL="0" indent="0">
              <a:defRPr/>
            </a:pP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Información está comprimida </a:t>
            </a: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a:t>
            </a: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más volumen en el mismo ancho de banda. </a:t>
            </a:r>
            <a:endParaRPr lang="es-MX"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lgn="just">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Ruteo </a:t>
            </a: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a:t>
            </a: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Se puede llamar a un teléfono fijo o móvil, en cualquier lugar para transmitir fax, voz, vídeo, correo electrónico por teléfono, mensajería y comercio electrónico. </a:t>
            </a:r>
            <a:endParaRPr lang="es-MX"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59458"/>
                                        </p:tgtEl>
                                        <p:attrNameLst>
                                          <p:attrName>style.visibility</p:attrName>
                                        </p:attrNameLst>
                                      </p:cBhvr>
                                      <p:to>
                                        <p:strVal val="visible"/>
                                      </p:to>
                                    </p:set>
                                    <p:animEffect transition="in" filter="circle(in)">
                                      <p:cBhvr>
                                        <p:cTn id="7" dur="2000"/>
                                        <p:tgtEl>
                                          <p:spTgt spid="65945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59459">
                                            <p:bg/>
                                          </p:spTgt>
                                        </p:tgtEl>
                                        <p:attrNameLst>
                                          <p:attrName>style.visibility</p:attrName>
                                        </p:attrNameLst>
                                      </p:cBhvr>
                                      <p:to>
                                        <p:strVal val="visible"/>
                                      </p:to>
                                    </p:set>
                                    <p:animEffect transition="in" filter="circle(in)">
                                      <p:cBhvr>
                                        <p:cTn id="12" dur="2000"/>
                                        <p:tgtEl>
                                          <p:spTgt spid="659459">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59459">
                                            <p:txEl>
                                              <p:pRg st="0" end="0"/>
                                            </p:txEl>
                                          </p:spTgt>
                                        </p:tgtEl>
                                        <p:attrNameLst>
                                          <p:attrName>style.visibility</p:attrName>
                                        </p:attrNameLst>
                                      </p:cBhvr>
                                      <p:to>
                                        <p:strVal val="visible"/>
                                      </p:to>
                                    </p:set>
                                    <p:animEffect transition="in" filter="circle(in)">
                                      <p:cBhvr>
                                        <p:cTn id="17" dur="2000"/>
                                        <p:tgtEl>
                                          <p:spTgt spid="6594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659459">
                                            <p:txEl>
                                              <p:pRg st="1" end="1"/>
                                            </p:txEl>
                                          </p:spTgt>
                                        </p:tgtEl>
                                        <p:attrNameLst>
                                          <p:attrName>style.visibility</p:attrName>
                                        </p:attrNameLst>
                                      </p:cBhvr>
                                      <p:to>
                                        <p:strVal val="visible"/>
                                      </p:to>
                                    </p:set>
                                    <p:animEffect transition="in" filter="wipe(down)">
                                      <p:cBhvr>
                                        <p:cTn id="22" dur="580">
                                          <p:stCondLst>
                                            <p:cond delay="0"/>
                                          </p:stCondLst>
                                        </p:cTn>
                                        <p:tgtEl>
                                          <p:spTgt spid="659459">
                                            <p:txEl>
                                              <p:pRg st="1" end="1"/>
                                            </p:txEl>
                                          </p:spTgt>
                                        </p:tgtEl>
                                      </p:cBhvr>
                                    </p:animEffect>
                                    <p:anim calcmode="lin" valueType="num">
                                      <p:cBhvr>
                                        <p:cTn id="23" dur="1822" tmFilter="0,0; 0.14,0.36; 0.43,0.73; 0.71,0.91; 1.0,1.0">
                                          <p:stCondLst>
                                            <p:cond delay="0"/>
                                          </p:stCondLst>
                                        </p:cTn>
                                        <p:tgtEl>
                                          <p:spTgt spid="659459">
                                            <p:txEl>
                                              <p:pRg st="1" end="1"/>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59459">
                                            <p:txEl>
                                              <p:pRg st="1" end="1"/>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59459">
                                            <p:txEl>
                                              <p:pRg st="1" end="1"/>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59459">
                                            <p:txEl>
                                              <p:pRg st="1" end="1"/>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59459">
                                            <p:txEl>
                                              <p:pRg st="1" end="1"/>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659459">
                                            <p:txEl>
                                              <p:pRg st="1" end="1"/>
                                            </p:txEl>
                                          </p:spTgt>
                                        </p:tgtEl>
                                      </p:cBhvr>
                                      <p:to x="100000" y="60000"/>
                                    </p:animScale>
                                    <p:animScale>
                                      <p:cBhvr>
                                        <p:cTn id="29" dur="166" decel="50000">
                                          <p:stCondLst>
                                            <p:cond delay="676"/>
                                          </p:stCondLst>
                                        </p:cTn>
                                        <p:tgtEl>
                                          <p:spTgt spid="659459">
                                            <p:txEl>
                                              <p:pRg st="1" end="1"/>
                                            </p:txEl>
                                          </p:spTgt>
                                        </p:tgtEl>
                                      </p:cBhvr>
                                      <p:to x="100000" y="100000"/>
                                    </p:animScale>
                                    <p:animScale>
                                      <p:cBhvr>
                                        <p:cTn id="30" dur="26">
                                          <p:stCondLst>
                                            <p:cond delay="1312"/>
                                          </p:stCondLst>
                                        </p:cTn>
                                        <p:tgtEl>
                                          <p:spTgt spid="659459">
                                            <p:txEl>
                                              <p:pRg st="1" end="1"/>
                                            </p:txEl>
                                          </p:spTgt>
                                        </p:tgtEl>
                                      </p:cBhvr>
                                      <p:to x="100000" y="80000"/>
                                    </p:animScale>
                                    <p:animScale>
                                      <p:cBhvr>
                                        <p:cTn id="31" dur="166" decel="50000">
                                          <p:stCondLst>
                                            <p:cond delay="1338"/>
                                          </p:stCondLst>
                                        </p:cTn>
                                        <p:tgtEl>
                                          <p:spTgt spid="659459">
                                            <p:txEl>
                                              <p:pRg st="1" end="1"/>
                                            </p:txEl>
                                          </p:spTgt>
                                        </p:tgtEl>
                                      </p:cBhvr>
                                      <p:to x="100000" y="100000"/>
                                    </p:animScale>
                                    <p:animScale>
                                      <p:cBhvr>
                                        <p:cTn id="32" dur="26">
                                          <p:stCondLst>
                                            <p:cond delay="1642"/>
                                          </p:stCondLst>
                                        </p:cTn>
                                        <p:tgtEl>
                                          <p:spTgt spid="659459">
                                            <p:txEl>
                                              <p:pRg st="1" end="1"/>
                                            </p:txEl>
                                          </p:spTgt>
                                        </p:tgtEl>
                                      </p:cBhvr>
                                      <p:to x="100000" y="90000"/>
                                    </p:animScale>
                                    <p:animScale>
                                      <p:cBhvr>
                                        <p:cTn id="33" dur="166" decel="50000">
                                          <p:stCondLst>
                                            <p:cond delay="1668"/>
                                          </p:stCondLst>
                                        </p:cTn>
                                        <p:tgtEl>
                                          <p:spTgt spid="659459">
                                            <p:txEl>
                                              <p:pRg st="1" end="1"/>
                                            </p:txEl>
                                          </p:spTgt>
                                        </p:tgtEl>
                                      </p:cBhvr>
                                      <p:to x="100000" y="100000"/>
                                    </p:animScale>
                                    <p:animScale>
                                      <p:cBhvr>
                                        <p:cTn id="34" dur="26">
                                          <p:stCondLst>
                                            <p:cond delay="1808"/>
                                          </p:stCondLst>
                                        </p:cTn>
                                        <p:tgtEl>
                                          <p:spTgt spid="659459">
                                            <p:txEl>
                                              <p:pRg st="1" end="1"/>
                                            </p:txEl>
                                          </p:spTgt>
                                        </p:tgtEl>
                                      </p:cBhvr>
                                      <p:to x="100000" y="95000"/>
                                    </p:animScale>
                                    <p:animScale>
                                      <p:cBhvr>
                                        <p:cTn id="35" dur="166" decel="50000">
                                          <p:stCondLst>
                                            <p:cond delay="1834"/>
                                          </p:stCondLst>
                                        </p:cTn>
                                        <p:tgtEl>
                                          <p:spTgt spid="659459">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8" grpId="0" animBg="1"/>
      <p:bldP spid="659459"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395536" y="332655"/>
            <a:ext cx="8748464" cy="57606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de la telefonía IP</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73795" name="Rectangle 3"/>
          <p:cNvSpPr>
            <a:spLocks noGrp="1" noChangeArrowheads="1"/>
          </p:cNvSpPr>
          <p:nvPr>
            <p:ph type="body" idx="1"/>
          </p:nvPr>
        </p:nvSpPr>
        <p:spPr>
          <a:xfrm>
            <a:off x="395536" y="1051685"/>
            <a:ext cx="8568952" cy="5804666"/>
          </a:xfrm>
          <a:solidFill>
            <a:schemeClr val="accent6">
              <a:lumMod val="20000"/>
              <a:lumOff val="80000"/>
            </a:schemeClr>
          </a:solidFill>
          <a:ln w="57150" cap="flat" cmpd="thickThin" algn="ctr">
            <a:solidFill>
              <a:schemeClr val="accent6">
                <a:lumMod val="60000"/>
                <a:lumOff val="40000"/>
              </a:schemeClr>
            </a:solidFill>
          </a:ln>
        </p:spPr>
        <p:txBody>
          <a:bodyPr wrap="square">
            <a:spAutoFit/>
          </a:bodyPr>
          <a:lstStyle/>
          <a:p>
            <a:pPr marL="0" indent="0">
              <a:defRPr/>
            </a:pPr>
            <a:r>
              <a:rPr lang="es-ES" i="1" dirty="0">
                <a:effectLst>
                  <a:outerShdw blurRad="38100" dist="38100" dir="2700000" algn="tl">
                    <a:srgbClr val="FFFFFF"/>
                  </a:outerShdw>
                </a:effectLst>
                <a:latin typeface="Arial" charset="0"/>
                <a:ea typeface="Arial Unicode MS" pitchFamily="34" charset="-128"/>
                <a:cs typeface="Arial Unicode MS" pitchFamily="34" charset="-128"/>
              </a:rPr>
              <a:t>Interoperabilidad de diversos proveedores</a:t>
            </a:r>
            <a:r>
              <a:rPr lang="es-MX" i="1" dirty="0">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defRPr/>
            </a:pPr>
            <a:r>
              <a:rPr lang="es-E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Reduce los costos de las llamadas, cuyo precio depende del mercado pero no del tiempo de conexión</a:t>
            </a:r>
            <a:r>
              <a:rPr lang="es-MX"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defRPr/>
            </a:pPr>
            <a:r>
              <a:rPr lang="es-AR" i="1" dirty="0">
                <a:effectLst>
                  <a:outerShdw blurRad="38100" dist="38100" dir="2700000" algn="tl">
                    <a:srgbClr val="FFFFFF"/>
                  </a:outerShdw>
                </a:effectLst>
                <a:latin typeface="Arial" charset="0"/>
                <a:ea typeface="Arial Unicode MS" pitchFamily="34" charset="-128"/>
                <a:cs typeface="Arial Unicode MS" pitchFamily="34" charset="-128"/>
              </a:rPr>
              <a:t>Independencia de tecnologías de transporte (capa 2), asegurando la inversión. </a:t>
            </a:r>
            <a:endParaRPr lang="es-ES" i="1" dirty="0">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MX"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El protocolo IP es independiente de la capa de enlace, permitiendo que los usuarios finales elijan el formato de enlace más adecuado a las restricciones de costo y localización.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5">
                                            <p:bg/>
                                          </p:spTgt>
                                        </p:tgtEl>
                                        <p:attrNameLst>
                                          <p:attrName>style.visibility</p:attrName>
                                        </p:attrNameLst>
                                      </p:cBhvr>
                                      <p:to>
                                        <p:strVal val="visible"/>
                                      </p:to>
                                    </p:set>
                                    <p:animEffect transition="in" filter="fade">
                                      <p:cBhvr>
                                        <p:cTn id="12" dur="500"/>
                                        <p:tgtEl>
                                          <p:spTgt spid="67379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3795">
                                            <p:txEl>
                                              <p:pRg st="0" end="0"/>
                                            </p:txEl>
                                          </p:spTgt>
                                        </p:tgtEl>
                                        <p:attrNameLst>
                                          <p:attrName>style.visibility</p:attrName>
                                        </p:attrNameLst>
                                      </p:cBhvr>
                                      <p:to>
                                        <p:strVal val="visible"/>
                                      </p:to>
                                    </p:set>
                                    <p:animEffect transition="in" filter="fade">
                                      <p:cBhvr>
                                        <p:cTn id="17" dur="500"/>
                                        <p:tgtEl>
                                          <p:spTgt spid="6737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3795">
                                            <p:txEl>
                                              <p:pRg st="1" end="1"/>
                                            </p:txEl>
                                          </p:spTgt>
                                        </p:tgtEl>
                                        <p:attrNameLst>
                                          <p:attrName>style.visibility</p:attrName>
                                        </p:attrNameLst>
                                      </p:cBhvr>
                                      <p:to>
                                        <p:strVal val="visible"/>
                                      </p:to>
                                    </p:set>
                                    <p:animEffect transition="in" filter="fade">
                                      <p:cBhvr>
                                        <p:cTn id="22" dur="500"/>
                                        <p:tgtEl>
                                          <p:spTgt spid="67379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3795">
                                            <p:txEl>
                                              <p:pRg st="2" end="2"/>
                                            </p:txEl>
                                          </p:spTgt>
                                        </p:tgtEl>
                                        <p:attrNameLst>
                                          <p:attrName>style.visibility</p:attrName>
                                        </p:attrNameLst>
                                      </p:cBhvr>
                                      <p:to>
                                        <p:strVal val="visible"/>
                                      </p:to>
                                    </p:set>
                                    <p:animEffect transition="in" filter="fade">
                                      <p:cBhvr>
                                        <p:cTn id="27" dur="500"/>
                                        <p:tgtEl>
                                          <p:spTgt spid="6737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3795">
                                            <p:txEl>
                                              <p:pRg st="3" end="3"/>
                                            </p:txEl>
                                          </p:spTgt>
                                        </p:tgtEl>
                                        <p:attrNameLst>
                                          <p:attrName>style.visibility</p:attrName>
                                        </p:attrNameLst>
                                      </p:cBhvr>
                                      <p:to>
                                        <p:strVal val="visible"/>
                                      </p:to>
                                    </p:set>
                                    <p:animEffect transition="in" filter="fade">
                                      <p:cBhvr>
                                        <p:cTn id="32" dur="500"/>
                                        <p:tgtEl>
                                          <p:spTgt spid="67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685800" y="304800"/>
            <a:ext cx="7772400" cy="70167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para Empresas</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74819" name="Rectangle 3"/>
          <p:cNvSpPr>
            <a:spLocks noGrp="1" noChangeArrowheads="1"/>
          </p:cNvSpPr>
          <p:nvPr>
            <p:ph type="body" idx="1"/>
          </p:nvPr>
        </p:nvSpPr>
        <p:spPr>
          <a:xfrm>
            <a:off x="609600" y="1295400"/>
            <a:ext cx="7848600" cy="4213225"/>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Integración de proveedores y clientes en los negocios corporativos.</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Acceso remoto de empleados de la compañía. </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Realización de negocios a cualquier hora del día con clientes localizados en cualquier parte del mundo.</a:t>
            </a:r>
            <a:endParaRPr lang="es-ES"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74818"/>
                                        </p:tgtEl>
                                        <p:attrNameLst>
                                          <p:attrName>style.visibility</p:attrName>
                                        </p:attrNameLst>
                                      </p:cBhvr>
                                      <p:to>
                                        <p:strVal val="visible"/>
                                      </p:to>
                                    </p:set>
                                    <p:animEffect transition="in" filter="wheel(1)">
                                      <p:cBhvr>
                                        <p:cTn id="7" dur="2000"/>
                                        <p:tgtEl>
                                          <p:spTgt spid="6748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4819">
                                            <p:bg/>
                                          </p:spTgt>
                                        </p:tgtEl>
                                        <p:attrNameLst>
                                          <p:attrName>style.visibility</p:attrName>
                                        </p:attrNameLst>
                                      </p:cBhvr>
                                      <p:to>
                                        <p:strVal val="visible"/>
                                      </p:to>
                                    </p:set>
                                    <p:animEffect transition="in" filter="circle(in)">
                                      <p:cBhvr>
                                        <p:cTn id="12" dur="2000"/>
                                        <p:tgtEl>
                                          <p:spTgt spid="674819">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74819">
                                            <p:txEl>
                                              <p:pRg st="0" end="0"/>
                                            </p:txEl>
                                          </p:spTgt>
                                        </p:tgtEl>
                                        <p:attrNameLst>
                                          <p:attrName>style.visibility</p:attrName>
                                        </p:attrNameLst>
                                      </p:cBhvr>
                                      <p:to>
                                        <p:strVal val="visible"/>
                                      </p:to>
                                    </p:set>
                                    <p:animEffect transition="in" filter="circle(in)">
                                      <p:cBhvr>
                                        <p:cTn id="17" dur="2000"/>
                                        <p:tgtEl>
                                          <p:spTgt spid="6748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74819">
                                            <p:txEl>
                                              <p:pRg st="1" end="1"/>
                                            </p:txEl>
                                          </p:spTgt>
                                        </p:tgtEl>
                                        <p:attrNameLst>
                                          <p:attrName>style.visibility</p:attrName>
                                        </p:attrNameLst>
                                      </p:cBhvr>
                                      <p:to>
                                        <p:strVal val="visible"/>
                                      </p:to>
                                    </p:set>
                                    <p:animEffect transition="in" filter="circle(in)">
                                      <p:cBhvr>
                                        <p:cTn id="22" dur="2000"/>
                                        <p:tgtEl>
                                          <p:spTgt spid="6748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74819">
                                            <p:txEl>
                                              <p:pRg st="2" end="2"/>
                                            </p:txEl>
                                          </p:spTgt>
                                        </p:tgtEl>
                                        <p:attrNameLst>
                                          <p:attrName>style.visibility</p:attrName>
                                        </p:attrNameLst>
                                      </p:cBhvr>
                                      <p:to>
                                        <p:strVal val="visible"/>
                                      </p:to>
                                    </p:set>
                                    <p:animEffect transition="in" filter="circle(in)">
                                      <p:cBhvr>
                                        <p:cTn id="27" dur="2000"/>
                                        <p:tgtEl>
                                          <p:spTgt spid="674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18" grpId="0" animBg="1"/>
      <p:bldP spid="674819"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685800" y="304800"/>
            <a:ext cx="7772400" cy="701675"/>
          </a:xfrm>
          <a:solidFill>
            <a:schemeClr val="hlink"/>
          </a:solidFill>
          <a:ln w="76200" cap="flat" algn="ctr">
            <a:solidFill>
              <a:srgbClr val="3366FF"/>
            </a:solidFill>
          </a:ln>
        </p:spPr>
        <p:txBody>
          <a:bodyPr/>
          <a:lstStyle/>
          <a:p>
            <a:pPr>
              <a:defRPr/>
            </a:pPr>
            <a:r>
              <a:rPr lang="es-MX" sz="3600" b="1" i="1">
                <a:solidFill>
                  <a:schemeClr val="accent2">
                    <a:lumMod val="75000"/>
                  </a:schemeClr>
                </a:solidFill>
                <a:effectLst>
                  <a:outerShdw blurRad="38100" dist="38100" dir="2700000" algn="tl">
                    <a:srgbClr val="000000"/>
                  </a:outerShdw>
                </a:effectLst>
                <a:latin typeface="Arial" charset="0"/>
              </a:rPr>
              <a:t>Ventajas para Empresas</a:t>
            </a:r>
            <a:endParaRPr lang="es-ES" sz="3600" b="1" i="1">
              <a:solidFill>
                <a:schemeClr val="accent2">
                  <a:lumMod val="75000"/>
                </a:schemeClr>
              </a:solidFill>
              <a:effectLst>
                <a:outerShdw blurRad="38100" dist="38100" dir="2700000" algn="tl">
                  <a:srgbClr val="000000"/>
                </a:outerShdw>
              </a:effectLst>
              <a:latin typeface="Arial" charset="0"/>
            </a:endParaRPr>
          </a:p>
        </p:txBody>
      </p:sp>
      <p:sp>
        <p:nvSpPr>
          <p:cNvPr id="660483" name="Rectangle 3"/>
          <p:cNvSpPr>
            <a:spLocks noGrp="1" noChangeArrowheads="1"/>
          </p:cNvSpPr>
          <p:nvPr>
            <p:ph type="body" idx="1"/>
          </p:nvPr>
        </p:nvSpPr>
        <p:spPr>
          <a:xfrm>
            <a:off x="685800" y="1295400"/>
            <a:ext cx="8134350" cy="476250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Ahorro de costos de comunicaciones las llamadas entre las distintas dependencias remotas de la empresa son menos costosas .</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Mayor integración de las ubicaciones remotas y oficinas sucursales.</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Procedimientos simplificados de soporte y configuración.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0482"/>
                                        </p:tgtEl>
                                        <p:attrNameLst>
                                          <p:attrName>style.visibility</p:attrName>
                                        </p:attrNameLst>
                                      </p:cBhvr>
                                      <p:to>
                                        <p:strVal val="visible"/>
                                      </p:to>
                                    </p:set>
                                    <p:animEffect transition="in" filter="fade">
                                      <p:cBhvr>
                                        <p:cTn id="7" dur="500"/>
                                        <p:tgtEl>
                                          <p:spTgt spid="6604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0483">
                                            <p:bg/>
                                          </p:spTgt>
                                        </p:tgtEl>
                                        <p:attrNameLst>
                                          <p:attrName>style.visibility</p:attrName>
                                        </p:attrNameLst>
                                      </p:cBhvr>
                                      <p:to>
                                        <p:strVal val="visible"/>
                                      </p:to>
                                    </p:set>
                                    <p:animEffect transition="in" filter="circle(in)">
                                      <p:cBhvr>
                                        <p:cTn id="12" dur="2000"/>
                                        <p:tgtEl>
                                          <p:spTgt spid="66048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0483">
                                            <p:txEl>
                                              <p:pRg st="0" end="0"/>
                                            </p:txEl>
                                          </p:spTgt>
                                        </p:tgtEl>
                                        <p:attrNameLst>
                                          <p:attrName>style.visibility</p:attrName>
                                        </p:attrNameLst>
                                      </p:cBhvr>
                                      <p:to>
                                        <p:strVal val="visible"/>
                                      </p:to>
                                    </p:set>
                                    <p:animEffect transition="in" filter="circle(in)">
                                      <p:cBhvr>
                                        <p:cTn id="17" dur="2000"/>
                                        <p:tgtEl>
                                          <p:spTgt spid="66048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0483">
                                            <p:txEl>
                                              <p:pRg st="1" end="1"/>
                                            </p:txEl>
                                          </p:spTgt>
                                        </p:tgtEl>
                                        <p:attrNameLst>
                                          <p:attrName>style.visibility</p:attrName>
                                        </p:attrNameLst>
                                      </p:cBhvr>
                                      <p:to>
                                        <p:strVal val="visible"/>
                                      </p:to>
                                    </p:set>
                                    <p:animEffect transition="in" filter="circle(in)">
                                      <p:cBhvr>
                                        <p:cTn id="22" dur="2000"/>
                                        <p:tgtEl>
                                          <p:spTgt spid="66048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0483">
                                            <p:txEl>
                                              <p:pRg st="2" end="2"/>
                                            </p:txEl>
                                          </p:spTgt>
                                        </p:tgtEl>
                                        <p:attrNameLst>
                                          <p:attrName>style.visibility</p:attrName>
                                        </p:attrNameLst>
                                      </p:cBhvr>
                                      <p:to>
                                        <p:strVal val="visible"/>
                                      </p:to>
                                    </p:set>
                                    <p:animEffect transition="in" filter="circle(in)">
                                      <p:cBhvr>
                                        <p:cTn id="27" dur="2000"/>
                                        <p:tgtEl>
                                          <p:spTgt spid="66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2" grpId="0" animBg="1"/>
      <p:bldP spid="66048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3749955" cy="3650792"/>
          </a:xfrm>
          <a:solidFill>
            <a:schemeClr val="accent6">
              <a:lumMod val="20000"/>
              <a:lumOff val="80000"/>
            </a:schemeClr>
          </a:solidFill>
          <a:ln w="76200">
            <a:solidFill>
              <a:schemeClr val="accent6">
                <a:lumMod val="60000"/>
                <a:lumOff val="40000"/>
              </a:schemeClr>
            </a:solidFill>
          </a:ln>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80646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up)">
                                      <p:cBhvr>
                                        <p:cTn id="20" dur="500"/>
                                        <p:tgtEl>
                                          <p:spTgt spid="3">
                                            <p:bg/>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up)">
                                      <p:cBhvr>
                                        <p:cTn id="23" dur="500"/>
                                        <p:tgtEl>
                                          <p:spTgt spid="3">
                                            <p:txEl>
                                              <p:pRg st="0" end="0"/>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up)">
                                      <p:cBhvr>
                                        <p:cTn id="26" dur="500"/>
                                        <p:tgtEl>
                                          <p:spTgt spid="3">
                                            <p:txEl>
                                              <p:pRg st="1" end="1"/>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up)">
                                      <p:cBhvr>
                                        <p:cTn id="29" dur="500"/>
                                        <p:tgtEl>
                                          <p:spTgt spid="3">
                                            <p:txEl>
                                              <p:pRg st="2" end="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up)">
                                      <p:cBhvr>
                                        <p:cTn id="32" dur="500"/>
                                        <p:tgtEl>
                                          <p:spTgt spid="3">
                                            <p:txEl>
                                              <p:pRg st="3" end="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500"/>
                                        <p:tgtEl>
                                          <p:spTgt spid="3">
                                            <p:txEl>
                                              <p:pRg st="4" end="4"/>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up)">
                                      <p:cBhvr>
                                        <p:cTn id="38" dur="500"/>
                                        <p:tgtEl>
                                          <p:spTgt spid="3">
                                            <p:txEl>
                                              <p:pRg st="5" end="5"/>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up)">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467544" y="242887"/>
            <a:ext cx="5832475" cy="1038225"/>
          </a:xfrm>
          <a:solidFill>
            <a:schemeClr val="hlink"/>
          </a:solidFill>
          <a:ln w="57150" cap="flat" algn="ctr">
            <a:solidFill>
              <a:srgbClr val="3366FF"/>
            </a:solidFill>
          </a:ln>
        </p:spPr>
        <p:txBody>
          <a:bodyPr/>
          <a:lstStyle/>
          <a:p>
            <a:pPr>
              <a:defRPr/>
            </a:pPr>
            <a:r>
              <a:rPr lang="es-MX" sz="4000" b="1" i="1">
                <a:solidFill>
                  <a:schemeClr val="accent2">
                    <a:lumMod val="75000"/>
                  </a:schemeClr>
                </a:solidFill>
                <a:effectLst>
                  <a:outerShdw blurRad="38100" dist="38100" dir="2700000" algn="tl">
                    <a:srgbClr val="000000"/>
                  </a:outerShdw>
                </a:effectLst>
                <a:latin typeface="Arial" charset="0"/>
              </a:rPr>
              <a:t>Telefonía IP</a:t>
            </a:r>
            <a:endParaRPr lang="es-ES" sz="4000" b="1" i="1">
              <a:solidFill>
                <a:schemeClr val="accent2">
                  <a:lumMod val="75000"/>
                </a:schemeClr>
              </a:solidFill>
              <a:effectLst>
                <a:outerShdw blurRad="38100" dist="38100" dir="2700000" algn="tl">
                  <a:srgbClr val="000000"/>
                </a:outerShdw>
              </a:effectLst>
              <a:latin typeface="Arial" charset="0"/>
            </a:endParaRPr>
          </a:p>
        </p:txBody>
      </p:sp>
      <p:sp>
        <p:nvSpPr>
          <p:cNvPr id="667651" name="Rectangle 3"/>
          <p:cNvSpPr>
            <a:spLocks noGrp="1" noChangeArrowheads="1"/>
          </p:cNvSpPr>
          <p:nvPr>
            <p:ph type="body" idx="1"/>
          </p:nvPr>
        </p:nvSpPr>
        <p:spPr>
          <a:xfrm>
            <a:off x="0" y="1844824"/>
            <a:ext cx="9144000" cy="4848225"/>
          </a:xfrm>
          <a:solidFill>
            <a:schemeClr val="accent2">
              <a:lumMod val="20000"/>
              <a:lumOff val="80000"/>
            </a:schemeClr>
          </a:solidFill>
          <a:ln w="76200" cap="flat" algn="ctr">
            <a:solidFill>
              <a:schemeClr val="accent2"/>
            </a:solidFill>
          </a:ln>
        </p:spPr>
        <p:txBody>
          <a:bodyPr/>
          <a:lstStyle/>
          <a:p>
            <a:pPr algn="just">
              <a:defRPr/>
            </a:pP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una aplicación inmediata de la tecnología </a:t>
            </a:r>
            <a:r>
              <a:rPr lang="es-MX" sz="28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VoIP</a:t>
            </a: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a:p>
            <a:pPr algn="just">
              <a:defRPr/>
            </a:pP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Utiliza Internet (incluyendo también intranets y </a:t>
            </a:r>
            <a:r>
              <a:rPr lang="es-MX" sz="2800"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extranets</a:t>
            </a: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normalmente, como medio de transporte.</a:t>
            </a:r>
          </a:p>
          <a:p>
            <a:pPr algn="just">
              <a:defRPr/>
            </a:pPr>
            <a:r>
              <a:rPr lang="es-AR"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Utiliza la red de datos </a:t>
            </a: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bajo Protocolo </a:t>
            </a:r>
            <a:r>
              <a:rPr lang="es-AR"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IP para proporcionar comunicaciones de voz a toda la empresa, a través de una sola red de voz y datos.</a:t>
            </a:r>
            <a:endPar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defRPr/>
            </a:pP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Permite la transmisión de video y transforma la voz en paquetes de información manejables por una red IP.</a:t>
            </a:r>
          </a:p>
          <a:p>
            <a:pPr algn="just">
              <a:defRPr/>
            </a:pPr>
            <a:endParaRPr lang="es-ES"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defRPr/>
            </a:pPr>
            <a:endParaRPr lang="es-ES"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pic>
        <p:nvPicPr>
          <p:cNvPr id="8196" name="Picture 4" descr="ip"/>
          <p:cNvPicPr>
            <a:picLocks noChangeAspect="1" noChangeArrowheads="1"/>
          </p:cNvPicPr>
          <p:nvPr/>
        </p:nvPicPr>
        <p:blipFill>
          <a:blip r:embed="rId2" cstate="print"/>
          <a:srcRect/>
          <a:stretch>
            <a:fillRect/>
          </a:stretch>
        </p:blipFill>
        <p:spPr bwMode="auto">
          <a:xfrm>
            <a:off x="6588224" y="74882"/>
            <a:ext cx="2362200" cy="1524000"/>
          </a:xfrm>
          <a:prstGeom prst="rect">
            <a:avLst/>
          </a:prstGeom>
          <a:noFill/>
          <a:ln w="76200">
            <a:solidFill>
              <a:schemeClr val="accent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7650"/>
                                        </p:tgtEl>
                                        <p:attrNameLst>
                                          <p:attrName>style.visibility</p:attrName>
                                        </p:attrNameLst>
                                      </p:cBhvr>
                                      <p:to>
                                        <p:strVal val="visible"/>
                                      </p:to>
                                    </p:set>
                                    <p:anim calcmode="lin" valueType="num">
                                      <p:cBhvr>
                                        <p:cTn id="7" dur="1000" fill="hold"/>
                                        <p:tgtEl>
                                          <p:spTgt spid="667650"/>
                                        </p:tgtEl>
                                        <p:attrNameLst>
                                          <p:attrName>ppt_w</p:attrName>
                                        </p:attrNameLst>
                                      </p:cBhvr>
                                      <p:tavLst>
                                        <p:tav tm="0">
                                          <p:val>
                                            <p:fltVal val="0"/>
                                          </p:val>
                                        </p:tav>
                                        <p:tav tm="100000">
                                          <p:val>
                                            <p:strVal val="#ppt_w"/>
                                          </p:val>
                                        </p:tav>
                                      </p:tavLst>
                                    </p:anim>
                                    <p:anim calcmode="lin" valueType="num">
                                      <p:cBhvr>
                                        <p:cTn id="8" dur="1000" fill="hold"/>
                                        <p:tgtEl>
                                          <p:spTgt spid="667650"/>
                                        </p:tgtEl>
                                        <p:attrNameLst>
                                          <p:attrName>ppt_h</p:attrName>
                                        </p:attrNameLst>
                                      </p:cBhvr>
                                      <p:tavLst>
                                        <p:tav tm="0">
                                          <p:val>
                                            <p:fltVal val="0"/>
                                          </p:val>
                                        </p:tav>
                                        <p:tav tm="100000">
                                          <p:val>
                                            <p:strVal val="#ppt_h"/>
                                          </p:val>
                                        </p:tav>
                                      </p:tavLst>
                                    </p:anim>
                                    <p:anim calcmode="lin" valueType="num">
                                      <p:cBhvr>
                                        <p:cTn id="9" dur="1000" fill="hold"/>
                                        <p:tgtEl>
                                          <p:spTgt spid="667650"/>
                                        </p:tgtEl>
                                        <p:attrNameLst>
                                          <p:attrName>style.rotation</p:attrName>
                                        </p:attrNameLst>
                                      </p:cBhvr>
                                      <p:tavLst>
                                        <p:tav tm="0">
                                          <p:val>
                                            <p:fltVal val="90"/>
                                          </p:val>
                                        </p:tav>
                                        <p:tav tm="100000">
                                          <p:val>
                                            <p:fltVal val="0"/>
                                          </p:val>
                                        </p:tav>
                                      </p:tavLst>
                                    </p:anim>
                                    <p:animEffect transition="in" filter="fade">
                                      <p:cBhvr>
                                        <p:cTn id="10" dur="1000"/>
                                        <p:tgtEl>
                                          <p:spTgt spid="667650"/>
                                        </p:tgtEl>
                                      </p:cBhvr>
                                    </p:animEffect>
                                  </p:childTnLst>
                                </p:cTn>
                              </p:par>
                              <p:par>
                                <p:cTn id="11" presetID="31"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p:cTn id="13" dur="1000" fill="hold"/>
                                        <p:tgtEl>
                                          <p:spTgt spid="8196"/>
                                        </p:tgtEl>
                                        <p:attrNameLst>
                                          <p:attrName>ppt_w</p:attrName>
                                        </p:attrNameLst>
                                      </p:cBhvr>
                                      <p:tavLst>
                                        <p:tav tm="0">
                                          <p:val>
                                            <p:fltVal val="0"/>
                                          </p:val>
                                        </p:tav>
                                        <p:tav tm="100000">
                                          <p:val>
                                            <p:strVal val="#ppt_w"/>
                                          </p:val>
                                        </p:tav>
                                      </p:tavLst>
                                    </p:anim>
                                    <p:anim calcmode="lin" valueType="num">
                                      <p:cBhvr>
                                        <p:cTn id="14" dur="1000" fill="hold"/>
                                        <p:tgtEl>
                                          <p:spTgt spid="8196"/>
                                        </p:tgtEl>
                                        <p:attrNameLst>
                                          <p:attrName>ppt_h</p:attrName>
                                        </p:attrNameLst>
                                      </p:cBhvr>
                                      <p:tavLst>
                                        <p:tav tm="0">
                                          <p:val>
                                            <p:fltVal val="0"/>
                                          </p:val>
                                        </p:tav>
                                        <p:tav tm="100000">
                                          <p:val>
                                            <p:strVal val="#ppt_h"/>
                                          </p:val>
                                        </p:tav>
                                      </p:tavLst>
                                    </p:anim>
                                    <p:anim calcmode="lin" valueType="num">
                                      <p:cBhvr>
                                        <p:cTn id="15" dur="1000" fill="hold"/>
                                        <p:tgtEl>
                                          <p:spTgt spid="8196"/>
                                        </p:tgtEl>
                                        <p:attrNameLst>
                                          <p:attrName>style.rotation</p:attrName>
                                        </p:attrNameLst>
                                      </p:cBhvr>
                                      <p:tavLst>
                                        <p:tav tm="0">
                                          <p:val>
                                            <p:fltVal val="90"/>
                                          </p:val>
                                        </p:tav>
                                        <p:tav tm="100000">
                                          <p:val>
                                            <p:fltVal val="0"/>
                                          </p:val>
                                        </p:tav>
                                      </p:tavLst>
                                    </p:anim>
                                    <p:animEffect transition="in" filter="fade">
                                      <p:cBhvr>
                                        <p:cTn id="16" dur="1000"/>
                                        <p:tgtEl>
                                          <p:spTgt spid="819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67651">
                                            <p:bg/>
                                          </p:spTgt>
                                        </p:tgtEl>
                                        <p:attrNameLst>
                                          <p:attrName>style.visibility</p:attrName>
                                        </p:attrNameLst>
                                      </p:cBhvr>
                                      <p:to>
                                        <p:strVal val="visible"/>
                                      </p:to>
                                    </p:set>
                                    <p:anim calcmode="lin" valueType="num">
                                      <p:cBhvr>
                                        <p:cTn id="21" dur="1000" fill="hold"/>
                                        <p:tgtEl>
                                          <p:spTgt spid="667651">
                                            <p:bg/>
                                          </p:spTgt>
                                        </p:tgtEl>
                                        <p:attrNameLst>
                                          <p:attrName>ppt_w</p:attrName>
                                        </p:attrNameLst>
                                      </p:cBhvr>
                                      <p:tavLst>
                                        <p:tav tm="0">
                                          <p:val>
                                            <p:fltVal val="0"/>
                                          </p:val>
                                        </p:tav>
                                        <p:tav tm="100000">
                                          <p:val>
                                            <p:strVal val="#ppt_w"/>
                                          </p:val>
                                        </p:tav>
                                      </p:tavLst>
                                    </p:anim>
                                    <p:anim calcmode="lin" valueType="num">
                                      <p:cBhvr>
                                        <p:cTn id="22" dur="1000" fill="hold"/>
                                        <p:tgtEl>
                                          <p:spTgt spid="667651">
                                            <p:bg/>
                                          </p:spTgt>
                                        </p:tgtEl>
                                        <p:attrNameLst>
                                          <p:attrName>ppt_h</p:attrName>
                                        </p:attrNameLst>
                                      </p:cBhvr>
                                      <p:tavLst>
                                        <p:tav tm="0">
                                          <p:val>
                                            <p:fltVal val="0"/>
                                          </p:val>
                                        </p:tav>
                                        <p:tav tm="100000">
                                          <p:val>
                                            <p:strVal val="#ppt_h"/>
                                          </p:val>
                                        </p:tav>
                                      </p:tavLst>
                                    </p:anim>
                                    <p:anim calcmode="lin" valueType="num">
                                      <p:cBhvr>
                                        <p:cTn id="23" dur="1000" fill="hold"/>
                                        <p:tgtEl>
                                          <p:spTgt spid="667651">
                                            <p:bg/>
                                          </p:spTgt>
                                        </p:tgtEl>
                                        <p:attrNameLst>
                                          <p:attrName>style.rotation</p:attrName>
                                        </p:attrNameLst>
                                      </p:cBhvr>
                                      <p:tavLst>
                                        <p:tav tm="0">
                                          <p:val>
                                            <p:fltVal val="90"/>
                                          </p:val>
                                        </p:tav>
                                        <p:tav tm="100000">
                                          <p:val>
                                            <p:fltVal val="0"/>
                                          </p:val>
                                        </p:tav>
                                      </p:tavLst>
                                    </p:anim>
                                    <p:animEffect transition="in" filter="fade">
                                      <p:cBhvr>
                                        <p:cTn id="24" dur="1000"/>
                                        <p:tgtEl>
                                          <p:spTgt spid="667651">
                                            <p:bg/>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67651">
                                            <p:txEl>
                                              <p:pRg st="0" end="0"/>
                                            </p:txEl>
                                          </p:spTgt>
                                        </p:tgtEl>
                                        <p:attrNameLst>
                                          <p:attrName>style.visibility</p:attrName>
                                        </p:attrNameLst>
                                      </p:cBhvr>
                                      <p:to>
                                        <p:strVal val="visible"/>
                                      </p:to>
                                    </p:set>
                                    <p:anim calcmode="lin" valueType="num">
                                      <p:cBhvr>
                                        <p:cTn id="29" dur="1000" fill="hold"/>
                                        <p:tgtEl>
                                          <p:spTgt spid="667651">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667651">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667651">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6676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67651">
                                            <p:txEl>
                                              <p:pRg st="1" end="1"/>
                                            </p:txEl>
                                          </p:spTgt>
                                        </p:tgtEl>
                                        <p:attrNameLst>
                                          <p:attrName>style.visibility</p:attrName>
                                        </p:attrNameLst>
                                      </p:cBhvr>
                                      <p:to>
                                        <p:strVal val="visible"/>
                                      </p:to>
                                    </p:set>
                                    <p:anim calcmode="lin" valueType="num">
                                      <p:cBhvr>
                                        <p:cTn id="37" dur="1000" fill="hold"/>
                                        <p:tgtEl>
                                          <p:spTgt spid="667651">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667651">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667651">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66765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667651">
                                            <p:txEl>
                                              <p:pRg st="2" end="2"/>
                                            </p:txEl>
                                          </p:spTgt>
                                        </p:tgtEl>
                                        <p:attrNameLst>
                                          <p:attrName>style.visibility</p:attrName>
                                        </p:attrNameLst>
                                      </p:cBhvr>
                                      <p:to>
                                        <p:strVal val="visible"/>
                                      </p:to>
                                    </p:set>
                                    <p:anim calcmode="lin" valueType="num">
                                      <p:cBhvr>
                                        <p:cTn id="45" dur="1000" fill="hold"/>
                                        <p:tgtEl>
                                          <p:spTgt spid="667651">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667651">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667651">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66765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667651">
                                            <p:txEl>
                                              <p:pRg st="3" end="3"/>
                                            </p:txEl>
                                          </p:spTgt>
                                        </p:tgtEl>
                                        <p:attrNameLst>
                                          <p:attrName>style.visibility</p:attrName>
                                        </p:attrNameLst>
                                      </p:cBhvr>
                                      <p:to>
                                        <p:strVal val="visible"/>
                                      </p:to>
                                    </p:set>
                                    <p:anim calcmode="lin" valueType="num">
                                      <p:cBhvr>
                                        <p:cTn id="53" dur="1000" fill="hold"/>
                                        <p:tgtEl>
                                          <p:spTgt spid="667651">
                                            <p:txEl>
                                              <p:pRg st="3" end="3"/>
                                            </p:txEl>
                                          </p:spTgt>
                                        </p:tgtEl>
                                        <p:attrNameLst>
                                          <p:attrName>ppt_w</p:attrName>
                                        </p:attrNameLst>
                                      </p:cBhvr>
                                      <p:tavLst>
                                        <p:tav tm="0">
                                          <p:val>
                                            <p:fltVal val="0"/>
                                          </p:val>
                                        </p:tav>
                                        <p:tav tm="100000">
                                          <p:val>
                                            <p:strVal val="#ppt_w"/>
                                          </p:val>
                                        </p:tav>
                                      </p:tavLst>
                                    </p:anim>
                                    <p:anim calcmode="lin" valueType="num">
                                      <p:cBhvr>
                                        <p:cTn id="54" dur="1000" fill="hold"/>
                                        <p:tgtEl>
                                          <p:spTgt spid="667651">
                                            <p:txEl>
                                              <p:pRg st="3" end="3"/>
                                            </p:txEl>
                                          </p:spTgt>
                                        </p:tgtEl>
                                        <p:attrNameLst>
                                          <p:attrName>ppt_h</p:attrName>
                                        </p:attrNameLst>
                                      </p:cBhvr>
                                      <p:tavLst>
                                        <p:tav tm="0">
                                          <p:val>
                                            <p:fltVal val="0"/>
                                          </p:val>
                                        </p:tav>
                                        <p:tav tm="100000">
                                          <p:val>
                                            <p:strVal val="#ppt_h"/>
                                          </p:val>
                                        </p:tav>
                                      </p:tavLst>
                                    </p:anim>
                                    <p:anim calcmode="lin" valueType="num">
                                      <p:cBhvr>
                                        <p:cTn id="55" dur="1000" fill="hold"/>
                                        <p:tgtEl>
                                          <p:spTgt spid="667651">
                                            <p:txEl>
                                              <p:pRg st="3" end="3"/>
                                            </p:txEl>
                                          </p:spTgt>
                                        </p:tgtEl>
                                        <p:attrNameLst>
                                          <p:attrName>style.rotation</p:attrName>
                                        </p:attrNameLst>
                                      </p:cBhvr>
                                      <p:tavLst>
                                        <p:tav tm="0">
                                          <p:val>
                                            <p:fltVal val="90"/>
                                          </p:val>
                                        </p:tav>
                                        <p:tav tm="100000">
                                          <p:val>
                                            <p:fltVal val="0"/>
                                          </p:val>
                                        </p:tav>
                                      </p:tavLst>
                                    </p:anim>
                                    <p:animEffect transition="in" filter="fade">
                                      <p:cBhvr>
                                        <p:cTn id="56" dur="1000"/>
                                        <p:tgtEl>
                                          <p:spTgt spid="66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0" grpId="0" animBg="1"/>
      <p:bldP spid="667651"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0FF9764-C158-4B9B-A18B-192A8B161206}" type="slidenum">
              <a:rPr lang="en-US" sz="1400">
                <a:latin typeface="+mn-lt"/>
              </a:rPr>
              <a:pPr algn="r">
                <a:defRPr/>
              </a:pPr>
              <a:t>50</a:t>
            </a:fld>
            <a:endParaRPr lang="en-US" sz="1400">
              <a:latin typeface="+mn-lt"/>
            </a:endParaRPr>
          </a:p>
        </p:txBody>
      </p:sp>
      <p:graphicFrame>
        <p:nvGraphicFramePr>
          <p:cNvPr id="69635"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304800" y="0"/>
            <a:ext cx="8534400" cy="836613"/>
          </a:xfrm>
          <a:solidFill>
            <a:schemeClr val="hlink"/>
          </a:solidFill>
          <a:ln w="57150" cap="flat" algn="ctr">
            <a:solidFill>
              <a:srgbClr val="3366FF"/>
            </a:solidFill>
          </a:ln>
        </p:spPr>
        <p:txBody>
          <a:bodyPr/>
          <a:lstStyle/>
          <a:p>
            <a:pPr>
              <a:defRPr/>
            </a:pPr>
            <a:r>
              <a:rPr lang="es-ES_tradnl" sz="4000" b="1" i="1" dirty="0">
                <a:solidFill>
                  <a:schemeClr val="accent2">
                    <a:lumMod val="75000"/>
                  </a:schemeClr>
                </a:solidFill>
                <a:effectLst>
                  <a:outerShdw blurRad="38100" dist="38100" dir="2700000" algn="tl">
                    <a:srgbClr val="000000"/>
                  </a:outerShdw>
                </a:effectLst>
                <a:latin typeface="Arial" charset="0"/>
              </a:rPr>
              <a:t>Telefonía IP</a:t>
            </a:r>
            <a:endParaRPr lang="es-ES" sz="4000" b="1" i="1" dirty="0">
              <a:solidFill>
                <a:schemeClr val="accent2">
                  <a:lumMod val="75000"/>
                </a:schemeClr>
              </a:solidFill>
              <a:effectLst>
                <a:outerShdw blurRad="38100" dist="38100" dir="2700000" algn="tl">
                  <a:srgbClr val="000000"/>
                </a:outerShdw>
              </a:effectLst>
              <a:latin typeface="Arial" charset="0"/>
              <a:cs typeface="Times New Roman" pitchFamily="18" charset="0"/>
            </a:endParaRPr>
          </a:p>
        </p:txBody>
      </p:sp>
      <p:sp>
        <p:nvSpPr>
          <p:cNvPr id="457731" name="Rectangle 3"/>
          <p:cNvSpPr>
            <a:spLocks noGrp="1" noChangeArrowheads="1"/>
          </p:cNvSpPr>
          <p:nvPr>
            <p:ph type="body" idx="1"/>
          </p:nvPr>
        </p:nvSpPr>
        <p:spPr>
          <a:xfrm>
            <a:off x="228600" y="990600"/>
            <a:ext cx="8686800" cy="5102225"/>
          </a:xfrm>
          <a:solidFill>
            <a:schemeClr val="accent2">
              <a:lumMod val="20000"/>
              <a:lumOff val="80000"/>
            </a:schemeClr>
          </a:solidFill>
          <a:ln w="76200" cap="flat" algn="ctr">
            <a:solidFill>
              <a:schemeClr val="accent2"/>
            </a:solidFill>
          </a:ln>
        </p:spPr>
        <p:txBody>
          <a:bodyPr/>
          <a:lstStyle/>
          <a:p>
            <a:pPr algn="just">
              <a:buFontTx/>
              <a:buNone/>
              <a:defRPr/>
            </a:pP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convergencia de servicios de voz, datos y vídeo en una sola red</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Implica ventajas como un menor </a:t>
            </a:r>
            <a:r>
              <a:rPr lang="es-AR" sz="27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Cost</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o</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de capital, procedimientos simplificados de soporte y configuración</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La conexión se establece usando un protocolo (para la señalización) sobre TCP y luego la transmisión se hace usando RTP (Real Time </a:t>
            </a:r>
            <a:r>
              <a:rPr lang="es-MX" sz="27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Protocol</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sobre UDP.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fade">
                                      <p:cBhvr>
                                        <p:cTn id="7" dur="500"/>
                                        <p:tgtEl>
                                          <p:spTgt spid="4577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7731">
                                            <p:bg/>
                                          </p:spTgt>
                                        </p:tgtEl>
                                        <p:attrNameLst>
                                          <p:attrName>style.visibility</p:attrName>
                                        </p:attrNameLst>
                                      </p:cBhvr>
                                      <p:to>
                                        <p:strVal val="visible"/>
                                      </p:to>
                                    </p:set>
                                    <p:anim calcmode="lin" valueType="num">
                                      <p:cBhvr additive="base">
                                        <p:cTn id="12" dur="500" fill="hold"/>
                                        <p:tgtEl>
                                          <p:spTgt spid="45773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45773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57731">
                                            <p:txEl>
                                              <p:pRg st="0" end="0"/>
                                            </p:txEl>
                                          </p:spTgt>
                                        </p:tgtEl>
                                        <p:attrNameLst>
                                          <p:attrName>style.visibility</p:attrName>
                                        </p:attrNameLst>
                                      </p:cBhvr>
                                      <p:to>
                                        <p:strVal val="visible"/>
                                      </p:to>
                                    </p:set>
                                    <p:anim calcmode="lin" valueType="num">
                                      <p:cBhvr additive="base">
                                        <p:cTn id="18" dur="500" fill="hold"/>
                                        <p:tgtEl>
                                          <p:spTgt spid="45773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57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57731">
                                            <p:txEl>
                                              <p:pRg st="2" end="2"/>
                                            </p:txEl>
                                          </p:spTgt>
                                        </p:tgtEl>
                                        <p:attrNameLst>
                                          <p:attrName>style.visibility</p:attrName>
                                        </p:attrNameLst>
                                      </p:cBhvr>
                                      <p:to>
                                        <p:strVal val="visible"/>
                                      </p:to>
                                    </p:set>
                                    <p:anim calcmode="lin" valueType="num">
                                      <p:cBhvr additive="base">
                                        <p:cTn id="24" dur="500" fill="hold"/>
                                        <p:tgtEl>
                                          <p:spTgt spid="45773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57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57731">
                                            <p:txEl>
                                              <p:pRg st="4" end="4"/>
                                            </p:txEl>
                                          </p:spTgt>
                                        </p:tgtEl>
                                        <p:attrNameLst>
                                          <p:attrName>style.visibility</p:attrName>
                                        </p:attrNameLst>
                                      </p:cBhvr>
                                      <p:to>
                                        <p:strVal val="visible"/>
                                      </p:to>
                                    </p:set>
                                    <p:anim calcmode="lin" valueType="num">
                                      <p:cBhvr additive="base">
                                        <p:cTn id="30" dur="500" fill="hold"/>
                                        <p:tgtEl>
                                          <p:spTgt spid="457731">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577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nimBg="1"/>
      <p:bldP spid="457731"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323850" y="188913"/>
            <a:ext cx="8534400" cy="1143000"/>
          </a:xfrm>
          <a:solidFill>
            <a:schemeClr val="accent2">
              <a:lumMod val="20000"/>
              <a:lumOff val="80000"/>
            </a:schemeClr>
          </a:solidFill>
          <a:ln w="57150" cap="flat" algn="ctr">
            <a:solidFill>
              <a:schemeClr val="accent2"/>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endParaRPr lang="es-ES" sz="4000" b="1" i="1">
              <a:solidFill>
                <a:schemeClr val="accent2">
                  <a:lumMod val="75000"/>
                </a:schemeClr>
              </a:solidFill>
              <a:effectLst>
                <a:outerShdw blurRad="38100" dist="38100" dir="2700000" algn="tl">
                  <a:srgbClr val="000000"/>
                </a:outerShdw>
              </a:effectLst>
              <a:latin typeface="Arial" charset="0"/>
              <a:cs typeface="Times New Roman" pitchFamily="18" charset="0"/>
            </a:endParaRPr>
          </a:p>
        </p:txBody>
      </p:sp>
      <p:sp>
        <p:nvSpPr>
          <p:cNvPr id="585731" name="Rectangle 3"/>
          <p:cNvSpPr>
            <a:spLocks noGrp="1" noChangeArrowheads="1"/>
          </p:cNvSpPr>
          <p:nvPr>
            <p:ph type="body" idx="1"/>
          </p:nvPr>
        </p:nvSpPr>
        <p:spPr>
          <a:xfrm>
            <a:off x="250825" y="1700213"/>
            <a:ext cx="8686800" cy="4392612"/>
          </a:xfrm>
          <a:solidFill>
            <a:srgbClr val="DDDDDD"/>
          </a:solidFill>
          <a:ln w="76200" cap="flat" algn="ctr">
            <a:solidFill>
              <a:schemeClr val="accent2"/>
            </a:solidFill>
          </a:ln>
        </p:spPr>
        <p:txBody>
          <a:bodyPr/>
          <a:lstStyle/>
          <a:p>
            <a:pPr algn="just">
              <a:buFontTx/>
              <a:buNone/>
              <a:defRPr/>
            </a:pPr>
            <a:r>
              <a:rPr lang="es-ES"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Arquitectura Abierta integrada de voz , video y datos  basado en tecnología IP (AVVID).</a:t>
            </a:r>
          </a:p>
          <a:p>
            <a:pPr algn="just">
              <a:buFontTx/>
              <a:buNone/>
              <a:defRPr/>
            </a:pPr>
            <a:r>
              <a:rPr lang="es-MX" sz="2700" b="1" i="1" dirty="0">
                <a:solidFill>
                  <a:schemeClr val="accent2">
                    <a:lumMod val="75000"/>
                  </a:schemeClr>
                </a:solidFill>
                <a:latin typeface="Arial" charset="0"/>
                <a:ea typeface="Arial Unicode MS" pitchFamily="34" charset="-128"/>
                <a:cs typeface="Arial Unicode MS" pitchFamily="34" charset="-128"/>
              </a:rPr>
              <a:t>Provee </a:t>
            </a:r>
            <a:r>
              <a:rPr lang="es-AR" sz="2700" b="1" i="1" dirty="0">
                <a:solidFill>
                  <a:schemeClr val="accent2">
                    <a:lumMod val="75000"/>
                  </a:schemeClr>
                </a:solidFill>
                <a:latin typeface="Arial" charset="0"/>
                <a:ea typeface="Arial Unicode MS" pitchFamily="34" charset="-128"/>
                <a:cs typeface="Arial Unicode MS" pitchFamily="34" charset="-128"/>
              </a:rPr>
              <a:t>una mayor integración </a:t>
            </a:r>
            <a:r>
              <a:rPr lang="es-MX" sz="2700" b="1" i="1" dirty="0">
                <a:solidFill>
                  <a:schemeClr val="accent2">
                    <a:lumMod val="75000"/>
                  </a:schemeClr>
                </a:solidFill>
                <a:latin typeface="Arial" charset="0"/>
                <a:ea typeface="Arial Unicode MS" pitchFamily="34" charset="-128"/>
                <a:cs typeface="Arial Unicode MS" pitchFamily="34" charset="-128"/>
              </a:rPr>
              <a:t>e </a:t>
            </a:r>
            <a:r>
              <a:rPr lang="es-MX" sz="2700" b="1" i="1" dirty="0" err="1">
                <a:solidFill>
                  <a:schemeClr val="accent2">
                    <a:lumMod val="75000"/>
                  </a:schemeClr>
                </a:solidFill>
                <a:latin typeface="Arial" charset="0"/>
                <a:ea typeface="Arial Unicode MS" pitchFamily="34" charset="-128"/>
                <a:cs typeface="Arial Unicode MS" pitchFamily="34" charset="-128"/>
              </a:rPr>
              <a:t>interoperatividad</a:t>
            </a:r>
            <a:r>
              <a:rPr lang="es-MX" sz="2700" b="1" i="1" dirty="0">
                <a:solidFill>
                  <a:schemeClr val="accent2">
                    <a:lumMod val="75000"/>
                  </a:schemeClr>
                </a:solidFill>
                <a:latin typeface="Arial" charset="0"/>
                <a:ea typeface="Arial Unicode MS" pitchFamily="34" charset="-128"/>
                <a:cs typeface="Arial Unicode MS" pitchFamily="34" charset="-128"/>
              </a:rPr>
              <a:t> </a:t>
            </a:r>
            <a:r>
              <a:rPr lang="es-AR" sz="2700" b="1" i="1" dirty="0">
                <a:solidFill>
                  <a:schemeClr val="accent2">
                    <a:lumMod val="75000"/>
                  </a:schemeClr>
                </a:solidFill>
                <a:latin typeface="Arial" charset="0"/>
                <a:ea typeface="Arial Unicode MS" pitchFamily="34" charset="-128"/>
                <a:cs typeface="Arial Unicode MS" pitchFamily="34" charset="-128"/>
              </a:rPr>
              <a:t>de las ubicaciones remotas y oficinas sucursales en las instalaciones de la red corporativa.</a:t>
            </a:r>
            <a:endParaRPr lang="es-MX" sz="2700" b="1" i="1" dirty="0">
              <a:solidFill>
                <a:schemeClr val="accent2">
                  <a:lumMod val="75000"/>
                </a:schemeClr>
              </a:solidFill>
              <a:latin typeface="Arial" charset="0"/>
              <a:ea typeface="Arial Unicode MS" pitchFamily="34" charset="-128"/>
              <a:cs typeface="Arial Unicode MS" pitchFamily="34" charset="-128"/>
            </a:endParaRPr>
          </a:p>
          <a:p>
            <a:pPr algn="just">
              <a:buFontTx/>
              <a:buNone/>
              <a:defRPr/>
            </a:pP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Optimiza el uso de recursos informáticos y de comunicaciones rediseñando nuestra actual instalación de </a:t>
            </a:r>
            <a:r>
              <a:rPr lang="es-MX" b="1" i="1" u="sng"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cableado estructurado</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5730"/>
                                        </p:tgtEl>
                                        <p:attrNameLst>
                                          <p:attrName>style.visibility</p:attrName>
                                        </p:attrNameLst>
                                      </p:cBhvr>
                                      <p:to>
                                        <p:strVal val="visible"/>
                                      </p:to>
                                    </p:set>
                                    <p:animEffect transition="in" filter="fade">
                                      <p:cBhvr>
                                        <p:cTn id="7" dur="500"/>
                                        <p:tgtEl>
                                          <p:spTgt spid="5857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85731">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573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0" grpId="0" animBg="1"/>
      <p:bldP spid="585731"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304800" y="0"/>
            <a:ext cx="8370888" cy="1125538"/>
          </a:xfrm>
          <a:solidFill>
            <a:schemeClr val="accent2">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Instalación Convencional</a:t>
            </a:r>
            <a:endParaRPr lang="es-AR" sz="4000" b="1" i="1">
              <a:solidFill>
                <a:schemeClr val="accent2">
                  <a:lumMod val="75000"/>
                </a:schemeClr>
              </a:solidFill>
              <a:effectLst>
                <a:outerShdw blurRad="38100" dist="38100" dir="2700000" algn="tl">
                  <a:srgbClr val="000000"/>
                </a:outerShdw>
              </a:effectLst>
              <a:latin typeface="Arial" charset="0"/>
            </a:endParaRPr>
          </a:p>
        </p:txBody>
      </p:sp>
      <p:graphicFrame>
        <p:nvGraphicFramePr>
          <p:cNvPr id="1026" name="Object 5"/>
          <p:cNvGraphicFramePr>
            <a:graphicFrameLocks noChangeAspect="1"/>
          </p:cNvGraphicFramePr>
          <p:nvPr>
            <p:extLst>
              <p:ext uri="{D42A27DB-BD31-4B8C-83A1-F6EECF244321}">
                <p14:modId xmlns:p14="http://schemas.microsoft.com/office/powerpoint/2010/main" val="1536362437"/>
              </p:ext>
            </p:extLst>
          </p:nvPr>
        </p:nvGraphicFramePr>
        <p:xfrm>
          <a:off x="133350" y="1268760"/>
          <a:ext cx="8759130" cy="5400675"/>
        </p:xfrm>
        <a:graphic>
          <a:graphicData uri="http://schemas.openxmlformats.org/presentationml/2006/ole">
            <mc:AlternateContent xmlns:mc="http://schemas.openxmlformats.org/markup-compatibility/2006">
              <mc:Choice xmlns:v="urn:schemas-microsoft-com:vml" Requires="v">
                <p:oleObj name="Visio" r:id="rId2" imgW="10113840" imgH="6038640" progId="">
                  <p:embed/>
                </p:oleObj>
              </mc:Choice>
              <mc:Fallback>
                <p:oleObj name="Visio" r:id="rId2" imgW="10113840" imgH="6038640" progId="">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268760"/>
                        <a:ext cx="8759130" cy="5400675"/>
                      </a:xfrm>
                      <a:prstGeom prst="rect">
                        <a:avLst/>
                      </a:prstGeom>
                      <a:solidFill>
                        <a:schemeClr val="accent2">
                          <a:lumMod val="20000"/>
                          <a:lumOff val="80000"/>
                        </a:schemeClr>
                      </a:solidFill>
                      <a:ln w="38100" cmpd="dbl">
                        <a:solidFill>
                          <a:srgbClr val="333333"/>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4"/>
                                        </p:tgtEl>
                                        <p:attrNameLst>
                                          <p:attrName>style.visibility</p:attrName>
                                        </p:attrNameLst>
                                      </p:cBhvr>
                                      <p:to>
                                        <p:strVal val="visible"/>
                                      </p:to>
                                    </p:set>
                                    <p:anim calcmode="lin" valueType="num">
                                      <p:cBhvr additive="base">
                                        <p:cTn id="7" dur="500" fill="hold"/>
                                        <p:tgtEl>
                                          <p:spTgt spid="581634"/>
                                        </p:tgtEl>
                                        <p:attrNameLst>
                                          <p:attrName>ppt_x</p:attrName>
                                        </p:attrNameLst>
                                      </p:cBhvr>
                                      <p:tavLst>
                                        <p:tav tm="0">
                                          <p:val>
                                            <p:strVal val="#ppt_x"/>
                                          </p:val>
                                        </p:tav>
                                        <p:tav tm="100000">
                                          <p:val>
                                            <p:strVal val="#ppt_x"/>
                                          </p:val>
                                        </p:tav>
                                      </p:tavLst>
                                    </p:anim>
                                    <p:anim calcmode="lin" valueType="num">
                                      <p:cBhvr additive="base">
                                        <p:cTn id="8" dur="500" fill="hold"/>
                                        <p:tgtEl>
                                          <p:spTgt spid="5816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762000" y="0"/>
            <a:ext cx="7772400" cy="1125538"/>
          </a:xfrm>
          <a:solidFill>
            <a:schemeClr val="accent6">
              <a:lumMod val="20000"/>
              <a:lumOff val="80000"/>
            </a:schemeClr>
          </a:solidFill>
          <a:ln w="57150" cap="flat" algn="ctr">
            <a:solidFill>
              <a:srgbClr val="3366FF"/>
            </a:solidFill>
          </a:ln>
        </p:spPr>
        <p:txBody>
          <a:bodyPr/>
          <a:lstStyle/>
          <a:p>
            <a:pPr>
              <a:defRPr/>
            </a:pPr>
            <a:r>
              <a:rPr lang="es-ES_tradnl" sz="4000" b="1" i="1" dirty="0">
                <a:solidFill>
                  <a:schemeClr val="accent2">
                    <a:lumMod val="75000"/>
                  </a:schemeClr>
                </a:solidFill>
                <a:effectLst>
                  <a:outerShdw blurRad="38100" dist="38100" dir="2700000" algn="tl">
                    <a:srgbClr val="000000"/>
                  </a:outerShdw>
                </a:effectLst>
                <a:latin typeface="Arial" charset="0"/>
              </a:rPr>
              <a:t>Telefonía IP</a:t>
            </a:r>
            <a:br>
              <a:rPr lang="es-ES_tradnl" sz="4000" b="1" i="1" dirty="0">
                <a:solidFill>
                  <a:schemeClr val="accent2">
                    <a:lumMod val="75000"/>
                  </a:schemeClr>
                </a:solidFill>
                <a:effectLst>
                  <a:outerShdw blurRad="38100" dist="38100" dir="2700000" algn="tl">
                    <a:srgbClr val="000000"/>
                  </a:outerShdw>
                </a:effectLst>
                <a:latin typeface="Arial" charset="0"/>
              </a:rPr>
            </a:br>
            <a:r>
              <a:rPr lang="es-ES_tradnl" sz="4000" b="1" i="1" dirty="0">
                <a:solidFill>
                  <a:schemeClr val="accent2">
                    <a:lumMod val="75000"/>
                  </a:schemeClr>
                </a:solidFill>
                <a:effectLst>
                  <a:outerShdw blurRad="38100" dist="38100" dir="2700000" algn="tl">
                    <a:srgbClr val="000000"/>
                  </a:outerShdw>
                </a:effectLst>
                <a:latin typeface="Arial" charset="0"/>
              </a:rPr>
              <a:t>Instalación en Migración</a:t>
            </a:r>
            <a:endParaRPr lang="es-AR" sz="4000" b="1" i="1" dirty="0">
              <a:solidFill>
                <a:schemeClr val="accent2">
                  <a:lumMod val="75000"/>
                </a:schemeClr>
              </a:solidFill>
              <a:effectLst>
                <a:outerShdw blurRad="38100" dist="38100" dir="2700000" algn="tl">
                  <a:srgbClr val="000000"/>
                </a:outerShdw>
              </a:effectLst>
              <a:latin typeface="Arial" charset="0"/>
            </a:endParaRPr>
          </a:p>
        </p:txBody>
      </p:sp>
      <p:grpSp>
        <p:nvGrpSpPr>
          <p:cNvPr id="3" name="Grupo 2"/>
          <p:cNvGrpSpPr/>
          <p:nvPr/>
        </p:nvGrpSpPr>
        <p:grpSpPr>
          <a:xfrm>
            <a:off x="0" y="1219200"/>
            <a:ext cx="9144000" cy="5638800"/>
            <a:chOff x="0" y="1219200"/>
            <a:chExt cx="9144000" cy="5324475"/>
          </a:xfrm>
        </p:grpSpPr>
        <p:graphicFrame>
          <p:nvGraphicFramePr>
            <p:cNvPr id="2050" name="Object 3"/>
            <p:cNvGraphicFramePr>
              <a:graphicFrameLocks noChangeAspect="1"/>
            </p:cNvGraphicFramePr>
            <p:nvPr>
              <p:extLst>
                <p:ext uri="{D42A27DB-BD31-4B8C-83A1-F6EECF244321}">
                  <p14:modId xmlns:p14="http://schemas.microsoft.com/office/powerpoint/2010/main" val="4207004006"/>
                </p:ext>
              </p:extLst>
            </p:nvPr>
          </p:nvGraphicFramePr>
          <p:xfrm>
            <a:off x="0" y="1219200"/>
            <a:ext cx="9144000" cy="5324475"/>
          </p:xfrm>
          <a:graphic>
            <a:graphicData uri="http://schemas.openxmlformats.org/presentationml/2006/ole">
              <mc:AlternateContent xmlns:mc="http://schemas.openxmlformats.org/markup-compatibility/2006">
                <mc:Choice xmlns:v="urn:schemas-microsoft-com:vml" Requires="v">
                  <p:oleObj name="Visio" r:id="rId2" imgW="10113840" imgH="6038640" progId="">
                    <p:embed/>
                  </p:oleObj>
                </mc:Choice>
                <mc:Fallback>
                  <p:oleObj name="Visio" r:id="rId2" imgW="10113840" imgH="603864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5324475"/>
                        </a:xfrm>
                        <a:prstGeom prst="rect">
                          <a:avLst/>
                        </a:prstGeom>
                        <a:solidFill>
                          <a:schemeClr val="accent6">
                            <a:lumMod val="20000"/>
                            <a:lumOff val="80000"/>
                          </a:schemeClr>
                        </a:solidFill>
                        <a:ln w="38100" cmpd="dbl">
                          <a:solidFill>
                            <a:srgbClr val="333333"/>
                          </a:solidFill>
                          <a:miter lim="800000"/>
                          <a:headEnd/>
                          <a:tailEnd/>
                        </a:ln>
                        <a:effectLst/>
                      </p:spPr>
                    </p:pic>
                  </p:oleObj>
                </mc:Fallback>
              </mc:AlternateContent>
            </a:graphicData>
          </a:graphic>
        </p:graphicFrame>
        <p:sp>
          <p:nvSpPr>
            <p:cNvPr id="2052" name="Text Box 4"/>
            <p:cNvSpPr txBox="1">
              <a:spLocks noChangeArrowheads="1"/>
            </p:cNvSpPr>
            <p:nvPr/>
          </p:nvSpPr>
          <p:spPr bwMode="auto">
            <a:xfrm>
              <a:off x="2401888" y="5240338"/>
              <a:ext cx="646112" cy="336550"/>
            </a:xfrm>
            <a:prstGeom prst="rect">
              <a:avLst/>
            </a:prstGeom>
            <a:noFill/>
            <a:ln w="12700">
              <a:noFill/>
              <a:miter lim="800000"/>
              <a:headEnd/>
              <a:tailEnd/>
            </a:ln>
          </p:spPr>
          <p:txBody>
            <a:bodyPr>
              <a:spAutoFit/>
            </a:bodyPr>
            <a:lstStyle/>
            <a:p>
              <a:r>
                <a:rPr lang="es-MX" sz="1600"/>
                <a:t>ITS</a:t>
              </a:r>
              <a:endParaRPr lang="es-AR" sz="1600"/>
            </a:p>
          </p:txBody>
        </p:sp>
        <p:sp>
          <p:nvSpPr>
            <p:cNvPr id="2053" name="Text Box 5"/>
            <p:cNvSpPr txBox="1">
              <a:spLocks noChangeArrowheads="1"/>
            </p:cNvSpPr>
            <p:nvPr/>
          </p:nvSpPr>
          <p:spPr bwMode="auto">
            <a:xfrm>
              <a:off x="381000" y="5257800"/>
              <a:ext cx="1905000" cy="641350"/>
            </a:xfrm>
            <a:prstGeom prst="rect">
              <a:avLst/>
            </a:prstGeom>
            <a:noFill/>
            <a:ln w="12700">
              <a:noFill/>
              <a:miter lim="800000"/>
              <a:headEnd/>
              <a:tailEnd/>
            </a:ln>
          </p:spPr>
          <p:txBody>
            <a:bodyPr>
              <a:spAutoFit/>
            </a:bodyPr>
            <a:lstStyle/>
            <a:p>
              <a:pPr>
                <a:spcBef>
                  <a:spcPct val="50000"/>
                </a:spcBef>
              </a:pPr>
              <a:r>
                <a:rPr lang="es-MX" sz="1800"/>
                <a:t>Lineas de Teléfono</a:t>
              </a:r>
              <a:endParaRPr lang="es-AR" sz="1800"/>
            </a:p>
          </p:txBody>
        </p:sp>
        <p:pic>
          <p:nvPicPr>
            <p:cNvPr id="2054" name="Picture 6" descr="3500_3"/>
            <p:cNvPicPr>
              <a:picLocks noChangeAspect="1" noChangeArrowheads="1"/>
            </p:cNvPicPr>
            <p:nvPr/>
          </p:nvPicPr>
          <p:blipFill>
            <a:blip r:embed="rId4" cstate="print"/>
            <a:srcRect/>
            <a:stretch>
              <a:fillRect/>
            </a:stretch>
          </p:blipFill>
          <p:spPr bwMode="auto">
            <a:xfrm>
              <a:off x="2209800" y="5562600"/>
              <a:ext cx="914400" cy="7112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2658"/>
                                        </p:tgtEl>
                                        <p:attrNameLst>
                                          <p:attrName>style.visibility</p:attrName>
                                        </p:attrNameLst>
                                      </p:cBhvr>
                                      <p:to>
                                        <p:strVal val="visible"/>
                                      </p:to>
                                    </p:set>
                                    <p:anim calcmode="lin" valueType="num">
                                      <p:cBhvr additive="base">
                                        <p:cTn id="7" dur="500" fill="hold"/>
                                        <p:tgtEl>
                                          <p:spTgt spid="582658"/>
                                        </p:tgtEl>
                                        <p:attrNameLst>
                                          <p:attrName>ppt_x</p:attrName>
                                        </p:attrNameLst>
                                      </p:cBhvr>
                                      <p:tavLst>
                                        <p:tav tm="0">
                                          <p:val>
                                            <p:strVal val="#ppt_x"/>
                                          </p:val>
                                        </p:tav>
                                        <p:tav tm="100000">
                                          <p:val>
                                            <p:strVal val="#ppt_x"/>
                                          </p:val>
                                        </p:tav>
                                      </p:tavLst>
                                    </p:anim>
                                    <p:anim calcmode="lin" valueType="num">
                                      <p:cBhvr additive="base">
                                        <p:cTn id="8" dur="500" fill="hold"/>
                                        <p:tgtEl>
                                          <p:spTgt spid="5826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animBg="1"/>
    </p:bldLst>
  </p:timing>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6FFFF"/>
        </a:solidFill>
        <a:ln w="12700" cap="flat" cmpd="sng" algn="ctr">
          <a:solidFill>
            <a:srgbClr val="03C9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66FFFF"/>
        </a:solidFill>
        <a:ln w="12700" cap="flat" cmpd="sng" algn="ctr">
          <a:solidFill>
            <a:srgbClr val="03C9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536228</TotalTime>
  <Words>2976</Words>
  <Application>Microsoft Office PowerPoint</Application>
  <PresentationFormat>Presentación en pantalla (4:3)</PresentationFormat>
  <Paragraphs>277</Paragraphs>
  <Slides>50</Slides>
  <Notes>16</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2</vt:i4>
      </vt:variant>
      <vt:variant>
        <vt:lpstr>Títulos de diapositiva</vt:lpstr>
      </vt:variant>
      <vt:variant>
        <vt:i4>50</vt:i4>
      </vt:variant>
    </vt:vector>
  </HeadingPairs>
  <TitlesOfParts>
    <vt:vector size="56" baseType="lpstr">
      <vt:lpstr>Arial</vt:lpstr>
      <vt:lpstr>Times New Roman</vt:lpstr>
      <vt:lpstr>Verdana</vt:lpstr>
      <vt:lpstr>Presentación en blanco</vt:lpstr>
      <vt:lpstr>Visio</vt:lpstr>
      <vt:lpstr>Diapositiva</vt:lpstr>
      <vt:lpstr>Tecnología de Redes 2634 Introducción a las Comunicaciones 3007</vt:lpstr>
      <vt:lpstr>Tecnología de Redes 2634 Introducción a las Comunicaciones 3007</vt:lpstr>
      <vt:lpstr>VoIP (Voice over Internet Protocol -   Voz sobre Protocolo de Internet)</vt:lpstr>
      <vt:lpstr>Telefonía IP Objetivos</vt:lpstr>
      <vt:lpstr>Telefonía IP</vt:lpstr>
      <vt:lpstr>Telefonía IP</vt:lpstr>
      <vt:lpstr>Telefonía IP</vt:lpstr>
      <vt:lpstr>Telefonía IP Instalación Convencional</vt:lpstr>
      <vt:lpstr>Telefonía IP Instalación en Migración</vt:lpstr>
      <vt:lpstr>Telefonía IP Instalación IP</vt:lpstr>
      <vt:lpstr>Esquema de Conexión  Of.  Remota</vt:lpstr>
      <vt:lpstr>Telefonía IP Proceso de Migración</vt:lpstr>
      <vt:lpstr>Telefonía IP – vs. PBX</vt:lpstr>
      <vt:lpstr>Telefonía IP – vs. PBX</vt:lpstr>
      <vt:lpstr>Telefonía IP Arquitectura de Red</vt:lpstr>
      <vt:lpstr>Telefonía IP Servicios</vt:lpstr>
      <vt:lpstr>Telefonía IP Infraestructura y equipamientos</vt:lpstr>
      <vt:lpstr>Presentación de PowerPoint</vt:lpstr>
      <vt:lpstr>Telefonía IP Infraestructura y equipamientos </vt:lpstr>
      <vt:lpstr>Telefonía IP Componentes y Características</vt:lpstr>
      <vt:lpstr>Telefonía IP Componentes y Características</vt:lpstr>
      <vt:lpstr>Telefonía IP Módems ADSL con VoIP</vt:lpstr>
      <vt:lpstr>Telefonía IP Conversores ATA (A/D)</vt:lpstr>
      <vt:lpstr>Telefonía IP Unidades MCU</vt:lpstr>
      <vt:lpstr>Telefonía IP Softphones</vt:lpstr>
      <vt:lpstr>Telefonía IP Unidades de Videoconferencia</vt:lpstr>
      <vt:lpstr>Telefonía IP Componentes y Características</vt:lpstr>
      <vt:lpstr>Telefonía IP Componentes y Características</vt:lpstr>
      <vt:lpstr>Telefonía IP Componentes y Características</vt:lpstr>
      <vt:lpstr>Telefonía IP Componentes y Características</vt:lpstr>
      <vt:lpstr>Presentación de PowerPoint</vt:lpstr>
      <vt:lpstr>Telefonía IP Componentes y Características</vt:lpstr>
      <vt:lpstr>Telefonía IP Componentes y Características</vt:lpstr>
      <vt:lpstr>Telefonía IP Componentes y Características</vt:lpstr>
      <vt:lpstr>Telefonía IP Componentes y Características</vt:lpstr>
      <vt:lpstr>Telefonía IP Componentes y Características</vt:lpstr>
      <vt:lpstr>Telefonía IP Componentes y Características</vt:lpstr>
      <vt:lpstr>Presentación de PowerPoint</vt:lpstr>
      <vt:lpstr>Presentación de PowerPoint</vt:lpstr>
      <vt:lpstr>Telefonía IP Componentes y Características</vt:lpstr>
      <vt:lpstr>Redes de Datos vs. Redes de Voz</vt:lpstr>
      <vt:lpstr>Presentación de PowerPoint</vt:lpstr>
      <vt:lpstr>PBX IP vs. PBX Tradicional</vt:lpstr>
      <vt:lpstr>Telefonía IP Ventajas P/ Usuarios</vt:lpstr>
      <vt:lpstr>Ventajas de la telefonía IP</vt:lpstr>
      <vt:lpstr>Ventajas de la telefonía IP</vt:lpstr>
      <vt:lpstr>Ventajas para Empresas</vt:lpstr>
      <vt:lpstr>Ventajas para Empresas</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ReComdat 2016</dc:title>
  <dc:subject>Redes y Comunicaciones de Datos en Internet</dc:subject>
  <dc:creator>Lic Pablo Alejandro Lena - Pablo Sobrero </dc:creator>
  <dc:description>Actualizada al 24/09/2016
Telefonia IP</dc:description>
  <cp:lastModifiedBy>Pablo Alejandro Lena</cp:lastModifiedBy>
  <cp:revision>788</cp:revision>
  <cp:lastPrinted>2000-12-06T14:19:33Z</cp:lastPrinted>
  <dcterms:created xsi:type="dcterms:W3CDTF">2000-04-03T00:38:42Z</dcterms:created>
  <dcterms:modified xsi:type="dcterms:W3CDTF">2021-05-02T21:22:00Z</dcterms:modified>
  <cp:category>Transparencias de Clase</cp:category>
</cp:coreProperties>
</file>